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0" r:id="rId4"/>
    <p:sldId id="345" r:id="rId5"/>
    <p:sldId id="346" r:id="rId6"/>
    <p:sldId id="333" r:id="rId7"/>
    <p:sldId id="334" r:id="rId8"/>
    <p:sldId id="335" r:id="rId9"/>
    <p:sldId id="336" r:id="rId10"/>
    <p:sldId id="338" r:id="rId11"/>
    <p:sldId id="339" r:id="rId12"/>
    <p:sldId id="341" r:id="rId13"/>
    <p:sldId id="343" r:id="rId14"/>
    <p:sldId id="348" r:id="rId15"/>
    <p:sldId id="34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  <a:srgbClr val="FF6600"/>
    <a:srgbClr val="CC00CC"/>
    <a:srgbClr val="FFCC99"/>
    <a:srgbClr val="FFCCCC"/>
    <a:srgbClr val="FFCC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8" autoAdjust="0"/>
    <p:restoredTop sz="93657" autoAdjust="0"/>
  </p:normalViewPr>
  <p:slideViewPr>
    <p:cSldViewPr>
      <p:cViewPr>
        <p:scale>
          <a:sx n="70" d="100"/>
          <a:sy n="70" d="100"/>
        </p:scale>
        <p:origin x="-194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85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9938D844-09DD-4B6B-99A9-3D103A59F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543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FE5C3C1C-6AC4-4C2C-852C-B32C7FBC4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64235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7841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83690D-8CFC-4A9D-8C4C-6FDEB23A9E0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26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7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8ABEE-F10C-4E6B-998C-A4A6645521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27AA23-3DB9-4055-A707-1E2129573EE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B2F524-B846-4632-9430-92D5F747C81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The reset</a:t>
            </a:r>
            <a:r>
              <a:rPr lang="en-US" baseline="0" dirty="0" smtClean="0"/>
              <a:t> (clear) is low activation (a LOW triggers the CLEAR). If you watch carefully, you should see the number 110 display for just a fraction of a second before the NAND resets the count. You can also see the NAND gate flash low for a fraction of a second.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may wish to lower the frequency even further to see this (5 Hz)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018175-7DD5-4F7B-A1B9-8EB675EFB32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3D8F12-FF8D-465F-BA55-DEEBF1197D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29E961-2550-42FE-A46E-CBF439DDF49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FF9DF3-F2D7-48EF-9EF3-C09AF294AAF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2CD05F-C003-4747-964D-63152C06301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185CB5-92FD-4652-8C36-8D11EB3C65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FA116A-EB39-4A4D-A3CF-E600D90D1A6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87A8E9-9A87-4CA6-9912-1F4328FBAC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DF5730-585C-4C62-B0A3-E614108072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Asynchronous Counters with SSI Gates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Digital Electronics 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3.2 Asynchronous Counters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3B4DA6-66FB-4181-AE28-0A46D5B0C66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/>
        </p:nvSpPr>
        <p:spPr bwMode="auto">
          <a:xfrm flipH="1">
            <a:off x="2514600" y="4876800"/>
            <a:ext cx="419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6269-97D9-48C1-92F5-C7713E1AC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0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D46F7-06F8-44F3-BF34-F95176159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9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3C20D-786A-423E-9289-101141A5BE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4459B-01A2-4D0F-8738-4EA04F7E87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479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7080-E37A-42D2-8FEA-DEDED7DBB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31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367A-A010-474F-B69F-B613743F3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94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56EAE-DDF9-4473-AE02-5FF23D890A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31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CB16-6BD2-4EF3-8715-BF8DA6D3EA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23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E936-C375-4B2C-AC70-85611D499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4CD9A-3ACA-49FC-BC0C-1447CD386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19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289F0-5F8C-477C-91E8-4F75AEC51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D8875-1E1E-4260-A7C0-2B05E4181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61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7C5B-7A81-457A-90EC-9930C55E0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33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59A8-5976-40E6-8098-CEEA861B57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04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F92E3-6616-41A0-A5F0-5EA4FCE222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28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8FAE6-83AC-42C5-92EC-D0D93FEF2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20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FE2A-2301-4859-9AAE-B44A85BF4E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2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50D33-383A-4B0B-8BC4-084F15F81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6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6DF2D-2876-43A4-BC8F-A41303CD9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4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DA57-D564-44C9-958D-4E9AF57322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6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22CD8-0AD9-4693-9305-02B385A60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2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962E3-57CE-4E9F-B068-224B8E0F0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1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8B807-AE26-45FF-9BC2-62CC35C3CA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4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B313-A6F2-4238-8F1C-6C2A47802E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3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2695E35-DDEB-4D84-9F53-C6738413D9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8" r:id="rId1"/>
    <p:sldLayoutId id="2147485139" r:id="rId2"/>
    <p:sldLayoutId id="2147485126" r:id="rId3"/>
    <p:sldLayoutId id="2147485140" r:id="rId4"/>
    <p:sldLayoutId id="2147485141" r:id="rId5"/>
    <p:sldLayoutId id="2147485142" r:id="rId6"/>
    <p:sldLayoutId id="2147485127" r:id="rId7"/>
    <p:sldLayoutId id="2147485128" r:id="rId8"/>
    <p:sldLayoutId id="2147485129" r:id="rId9"/>
    <p:sldLayoutId id="2147485143" r:id="rId10"/>
    <p:sldLayoutId id="21474851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6F564DF-B59B-445F-ACC3-F1E9E7CE7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4" r:id="rId1"/>
    <p:sldLayoutId id="2147485145" r:id="rId2"/>
    <p:sldLayoutId id="2147485131" r:id="rId3"/>
    <p:sldLayoutId id="2147485146" r:id="rId4"/>
    <p:sldLayoutId id="2147485147" r:id="rId5"/>
    <p:sldLayoutId id="2147485148" r:id="rId6"/>
    <p:sldLayoutId id="2147485132" r:id="rId7"/>
    <p:sldLayoutId id="2147485133" r:id="rId8"/>
    <p:sldLayoutId id="2147485134" r:id="rId9"/>
    <p:sldLayoutId id="2147485149" r:id="rId10"/>
    <p:sldLayoutId id="2147485135" r:id="rId11"/>
    <p:sldLayoutId id="2147485136" r:id="rId12"/>
    <p:sldLayoutId id="214748513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Asynchronous Counter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876800"/>
          </a:xfrm>
        </p:spPr>
        <p:txBody>
          <a:bodyPr/>
          <a:lstStyle/>
          <a:p>
            <a:r>
              <a:rPr lang="en-US" sz="2800" dirty="0" smtClean="0"/>
              <a:t>Up Counters</a:t>
            </a:r>
          </a:p>
          <a:p>
            <a:pPr lvl="1"/>
            <a:r>
              <a:rPr lang="en-US" sz="2000" dirty="0" smtClean="0"/>
              <a:t>Connect  the CLK input to the Q output with the </a:t>
            </a:r>
            <a:r>
              <a:rPr lang="en-US" sz="2000" u="sng" dirty="0" smtClean="0">
                <a:solidFill>
                  <a:srgbClr val="FF0000"/>
                </a:solidFill>
              </a:rPr>
              <a:t>opposite</a:t>
            </a:r>
            <a:r>
              <a:rPr lang="en-US" sz="2000" dirty="0" smtClean="0"/>
              <a:t> polarity.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FontTx/>
              <a:buNone/>
            </a:pPr>
            <a:r>
              <a:rPr lang="en-US" sz="2400" dirty="0" smtClean="0"/>
              <a:t> </a:t>
            </a:r>
          </a:p>
          <a:p>
            <a:r>
              <a:rPr lang="en-US" sz="2800" dirty="0" smtClean="0"/>
              <a:t>Down Counters</a:t>
            </a:r>
          </a:p>
          <a:p>
            <a:pPr lvl="1"/>
            <a:r>
              <a:rPr lang="en-US" sz="2000" dirty="0" smtClean="0"/>
              <a:t>Connect  the CLK input to the Q output with the </a:t>
            </a:r>
            <a:r>
              <a:rPr lang="en-US" sz="2000" u="sng" dirty="0" smtClean="0">
                <a:solidFill>
                  <a:srgbClr val="FF0000"/>
                </a:solidFill>
              </a:rPr>
              <a:t>same</a:t>
            </a:r>
            <a:r>
              <a:rPr lang="en-US" sz="2000" dirty="0" smtClean="0"/>
              <a:t> polarity.</a:t>
            </a:r>
          </a:p>
          <a:p>
            <a:pPr>
              <a:buFontTx/>
              <a:buNone/>
            </a:pPr>
            <a:endParaRPr lang="en-US" dirty="0" smtClean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362200"/>
            <a:ext cx="3228975" cy="171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Asynchronous Counter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4D0E8-2AF4-4C73-8F44-571A23BC36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0"/>
            <a:ext cx="3324225" cy="1791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3218085" cy="171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115" y="4992268"/>
            <a:ext cx="3294285" cy="159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270" y="1219200"/>
            <a:ext cx="6032184" cy="264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495800"/>
            <a:ext cx="51625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Asynchronous Counter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/>
              <a:t>3 Bit </a:t>
            </a:r>
            <a:r>
              <a:rPr lang="en-US" sz="1800" dirty="0" smtClean="0">
                <a:solidFill>
                  <a:schemeClr val="tx1"/>
                </a:solidFill>
              </a:rPr>
              <a:t>Up</a:t>
            </a:r>
            <a:r>
              <a:rPr lang="en-US" sz="1800" dirty="0" smtClean="0"/>
              <a:t> Counter: JK Flip-Flops – Negative Edge Trigger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4CED0-FC92-4CC0-AD37-BE84B53F1FC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5606" name="TextBox 8"/>
          <p:cNvSpPr txBox="1">
            <a:spLocks noChangeArrowheads="1"/>
          </p:cNvSpPr>
          <p:nvPr/>
        </p:nvSpPr>
        <p:spPr bwMode="auto">
          <a:xfrm>
            <a:off x="1133475" y="6200775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CLK</a:t>
            </a:r>
          </a:p>
        </p:txBody>
      </p:sp>
      <p:sp>
        <p:nvSpPr>
          <p:cNvPr id="25607" name="TextBox 9"/>
          <p:cNvSpPr txBox="1">
            <a:spLocks noChangeArrowheads="1"/>
          </p:cNvSpPr>
          <p:nvPr/>
        </p:nvSpPr>
        <p:spPr bwMode="auto">
          <a:xfrm>
            <a:off x="1133475" y="56880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</a:t>
            </a:r>
          </a:p>
        </p:txBody>
      </p:sp>
      <p:cxnSp>
        <p:nvCxnSpPr>
          <p:cNvPr id="19" name="Curved Connector 18"/>
          <p:cNvCxnSpPr/>
          <p:nvPr/>
        </p:nvCxnSpPr>
        <p:spPr>
          <a:xfrm rot="10800000">
            <a:off x="22098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>
            <a:off x="3276600" y="5881688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0800000">
            <a:off x="4351338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0800000">
            <a:off x="5408613" y="5881688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0800000">
            <a:off x="647541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6" name="TextBox 43"/>
          <p:cNvSpPr txBox="1">
            <a:spLocks noChangeArrowheads="1"/>
          </p:cNvSpPr>
          <p:nvPr/>
        </p:nvSpPr>
        <p:spPr bwMode="auto">
          <a:xfrm>
            <a:off x="1133475" y="51673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Q1</a:t>
            </a:r>
          </a:p>
        </p:txBody>
      </p:sp>
      <p:sp>
        <p:nvSpPr>
          <p:cNvPr id="25617" name="TextBox 47"/>
          <p:cNvSpPr txBox="1">
            <a:spLocks noChangeArrowheads="1"/>
          </p:cNvSpPr>
          <p:nvPr/>
        </p:nvSpPr>
        <p:spPr bwMode="auto">
          <a:xfrm>
            <a:off x="7239000" y="5189538"/>
            <a:ext cx="952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Repeats →</a:t>
            </a:r>
            <a:endParaRPr lang="en-US"/>
          </a:p>
        </p:txBody>
      </p:sp>
      <p:sp>
        <p:nvSpPr>
          <p:cNvPr id="49" name="Right Brace 48"/>
          <p:cNvSpPr/>
          <p:nvPr/>
        </p:nvSpPr>
        <p:spPr>
          <a:xfrm>
            <a:off x="7010400" y="4648200"/>
            <a:ext cx="152400" cy="1371600"/>
          </a:xfrm>
          <a:prstGeom prst="rightBrac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5619" name="Group 66"/>
          <p:cNvGrpSpPr>
            <a:grpSpLocks/>
          </p:cNvGrpSpPr>
          <p:nvPr/>
        </p:nvGrpSpPr>
        <p:grpSpPr bwMode="auto">
          <a:xfrm>
            <a:off x="2312988" y="4622800"/>
            <a:ext cx="320675" cy="1420813"/>
            <a:chOff x="2313296" y="4624612"/>
            <a:chExt cx="321012" cy="1420504"/>
          </a:xfrm>
        </p:grpSpPr>
        <p:sp>
          <p:nvSpPr>
            <p:cNvPr id="25675" name="TextBox 44"/>
            <p:cNvSpPr txBox="1">
              <a:spLocks noChangeArrowheads="1"/>
            </p:cNvSpPr>
            <p:nvPr/>
          </p:nvSpPr>
          <p:spPr bwMode="auto">
            <a:xfrm>
              <a:off x="2321402" y="51599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5676" name="TextBox 49"/>
            <p:cNvSpPr txBox="1">
              <a:spLocks noChangeArrowheads="1"/>
            </p:cNvSpPr>
            <p:nvPr/>
          </p:nvSpPr>
          <p:spPr bwMode="auto">
            <a:xfrm>
              <a:off x="2313296" y="46246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5677" name="TextBox 58"/>
            <p:cNvSpPr txBox="1">
              <a:spLocks noChangeArrowheads="1"/>
            </p:cNvSpPr>
            <p:nvPr/>
          </p:nvSpPr>
          <p:spPr bwMode="auto">
            <a:xfrm>
              <a:off x="2313296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5620" name="Group 68"/>
          <p:cNvGrpSpPr>
            <a:grpSpLocks/>
          </p:cNvGrpSpPr>
          <p:nvPr/>
        </p:nvGrpSpPr>
        <p:grpSpPr bwMode="auto">
          <a:xfrm>
            <a:off x="3368675" y="4622800"/>
            <a:ext cx="322263" cy="1420813"/>
            <a:chOff x="3350382" y="4624612"/>
            <a:chExt cx="321013" cy="1420504"/>
          </a:xfrm>
        </p:grpSpPr>
        <p:sp>
          <p:nvSpPr>
            <p:cNvPr id="25672" name="TextBox 50"/>
            <p:cNvSpPr txBox="1">
              <a:spLocks noChangeArrowheads="1"/>
            </p:cNvSpPr>
            <p:nvPr/>
          </p:nvSpPr>
          <p:spPr bwMode="auto">
            <a:xfrm>
              <a:off x="3358488" y="515999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5673" name="TextBox 51"/>
            <p:cNvSpPr txBox="1">
              <a:spLocks noChangeArrowheads="1"/>
            </p:cNvSpPr>
            <p:nvPr/>
          </p:nvSpPr>
          <p:spPr bwMode="auto">
            <a:xfrm>
              <a:off x="3350382" y="46246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5674" name="TextBox 59"/>
            <p:cNvSpPr txBox="1">
              <a:spLocks noChangeArrowheads="1"/>
            </p:cNvSpPr>
            <p:nvPr/>
          </p:nvSpPr>
          <p:spPr bwMode="auto">
            <a:xfrm>
              <a:off x="3350382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5621" name="Group 70"/>
          <p:cNvGrpSpPr>
            <a:grpSpLocks/>
          </p:cNvGrpSpPr>
          <p:nvPr/>
        </p:nvGrpSpPr>
        <p:grpSpPr bwMode="auto">
          <a:xfrm>
            <a:off x="4424363" y="4622800"/>
            <a:ext cx="322262" cy="1420813"/>
            <a:chOff x="4438790" y="4624612"/>
            <a:chExt cx="321012" cy="1420504"/>
          </a:xfrm>
        </p:grpSpPr>
        <p:sp>
          <p:nvSpPr>
            <p:cNvPr id="25669" name="TextBox 52"/>
            <p:cNvSpPr txBox="1">
              <a:spLocks noChangeArrowheads="1"/>
            </p:cNvSpPr>
            <p:nvPr/>
          </p:nvSpPr>
          <p:spPr bwMode="auto">
            <a:xfrm>
              <a:off x="4446896" y="51599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5670" name="TextBox 53"/>
            <p:cNvSpPr txBox="1">
              <a:spLocks noChangeArrowheads="1"/>
            </p:cNvSpPr>
            <p:nvPr/>
          </p:nvSpPr>
          <p:spPr bwMode="auto">
            <a:xfrm>
              <a:off x="4438790" y="462461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5671" name="TextBox 60"/>
            <p:cNvSpPr txBox="1">
              <a:spLocks noChangeArrowheads="1"/>
            </p:cNvSpPr>
            <p:nvPr/>
          </p:nvSpPr>
          <p:spPr bwMode="auto">
            <a:xfrm>
              <a:off x="4438790" y="5675784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5622" name="Group 72"/>
          <p:cNvGrpSpPr>
            <a:grpSpLocks/>
          </p:cNvGrpSpPr>
          <p:nvPr/>
        </p:nvGrpSpPr>
        <p:grpSpPr bwMode="auto">
          <a:xfrm>
            <a:off x="5481638" y="4622800"/>
            <a:ext cx="320675" cy="1420813"/>
            <a:chOff x="5478294" y="4624612"/>
            <a:chExt cx="321013" cy="1420504"/>
          </a:xfrm>
        </p:grpSpPr>
        <p:sp>
          <p:nvSpPr>
            <p:cNvPr id="25666" name="TextBox 54"/>
            <p:cNvSpPr txBox="1">
              <a:spLocks noChangeArrowheads="1"/>
            </p:cNvSpPr>
            <p:nvPr/>
          </p:nvSpPr>
          <p:spPr bwMode="auto">
            <a:xfrm>
              <a:off x="5486400" y="515999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5667" name="TextBox 55"/>
            <p:cNvSpPr txBox="1">
              <a:spLocks noChangeArrowheads="1"/>
            </p:cNvSpPr>
            <p:nvPr/>
          </p:nvSpPr>
          <p:spPr bwMode="auto">
            <a:xfrm>
              <a:off x="5478294" y="462461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5668" name="TextBox 61"/>
            <p:cNvSpPr txBox="1">
              <a:spLocks noChangeArrowheads="1"/>
            </p:cNvSpPr>
            <p:nvPr/>
          </p:nvSpPr>
          <p:spPr bwMode="auto">
            <a:xfrm>
              <a:off x="5478294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5623" name="Group 67"/>
          <p:cNvGrpSpPr>
            <a:grpSpLocks/>
          </p:cNvGrpSpPr>
          <p:nvPr/>
        </p:nvGrpSpPr>
        <p:grpSpPr bwMode="auto">
          <a:xfrm>
            <a:off x="2841625" y="4622800"/>
            <a:ext cx="320675" cy="1420813"/>
            <a:chOff x="2838589" y="4624612"/>
            <a:chExt cx="321012" cy="1420504"/>
          </a:xfrm>
        </p:grpSpPr>
        <p:sp>
          <p:nvSpPr>
            <p:cNvPr id="25663" name="TextBox 30"/>
            <p:cNvSpPr txBox="1">
              <a:spLocks noChangeArrowheads="1"/>
            </p:cNvSpPr>
            <p:nvPr/>
          </p:nvSpPr>
          <p:spPr bwMode="auto">
            <a:xfrm>
              <a:off x="2846695" y="51599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5664" name="TextBox 31"/>
            <p:cNvSpPr txBox="1">
              <a:spLocks noChangeArrowheads="1"/>
            </p:cNvSpPr>
            <p:nvPr/>
          </p:nvSpPr>
          <p:spPr bwMode="auto">
            <a:xfrm>
              <a:off x="2838589" y="46246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5665" name="TextBox 62"/>
            <p:cNvSpPr txBox="1">
              <a:spLocks noChangeArrowheads="1"/>
            </p:cNvSpPr>
            <p:nvPr/>
          </p:nvSpPr>
          <p:spPr bwMode="auto">
            <a:xfrm>
              <a:off x="2838589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5624" name="Group 69"/>
          <p:cNvGrpSpPr>
            <a:grpSpLocks/>
          </p:cNvGrpSpPr>
          <p:nvPr/>
        </p:nvGrpSpPr>
        <p:grpSpPr bwMode="auto">
          <a:xfrm>
            <a:off x="3897313" y="4622800"/>
            <a:ext cx="320675" cy="1420813"/>
            <a:chOff x="3902971" y="4624612"/>
            <a:chExt cx="321013" cy="1420504"/>
          </a:xfrm>
        </p:grpSpPr>
        <p:sp>
          <p:nvSpPr>
            <p:cNvPr id="25660" name="TextBox 33"/>
            <p:cNvSpPr txBox="1">
              <a:spLocks noChangeArrowheads="1"/>
            </p:cNvSpPr>
            <p:nvPr/>
          </p:nvSpPr>
          <p:spPr bwMode="auto">
            <a:xfrm>
              <a:off x="3911077" y="515999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5661" name="TextBox 34"/>
            <p:cNvSpPr txBox="1">
              <a:spLocks noChangeArrowheads="1"/>
            </p:cNvSpPr>
            <p:nvPr/>
          </p:nvSpPr>
          <p:spPr bwMode="auto">
            <a:xfrm>
              <a:off x="3902971" y="46246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5662" name="TextBox 63"/>
            <p:cNvSpPr txBox="1">
              <a:spLocks noChangeArrowheads="1"/>
            </p:cNvSpPr>
            <p:nvPr/>
          </p:nvSpPr>
          <p:spPr bwMode="auto">
            <a:xfrm>
              <a:off x="3902971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5625" name="Group 71"/>
          <p:cNvGrpSpPr>
            <a:grpSpLocks/>
          </p:cNvGrpSpPr>
          <p:nvPr/>
        </p:nvGrpSpPr>
        <p:grpSpPr bwMode="auto">
          <a:xfrm>
            <a:off x="4953000" y="4622800"/>
            <a:ext cx="320675" cy="1420813"/>
            <a:chOff x="4991379" y="4624612"/>
            <a:chExt cx="321012" cy="1420504"/>
          </a:xfrm>
        </p:grpSpPr>
        <p:sp>
          <p:nvSpPr>
            <p:cNvPr id="25657" name="TextBox 35"/>
            <p:cNvSpPr txBox="1">
              <a:spLocks noChangeArrowheads="1"/>
            </p:cNvSpPr>
            <p:nvPr/>
          </p:nvSpPr>
          <p:spPr bwMode="auto">
            <a:xfrm>
              <a:off x="4999485" y="51599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5658" name="TextBox 36"/>
            <p:cNvSpPr txBox="1">
              <a:spLocks noChangeArrowheads="1"/>
            </p:cNvSpPr>
            <p:nvPr/>
          </p:nvSpPr>
          <p:spPr bwMode="auto">
            <a:xfrm>
              <a:off x="4991379" y="462461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5659" name="TextBox 64"/>
            <p:cNvSpPr txBox="1">
              <a:spLocks noChangeArrowheads="1"/>
            </p:cNvSpPr>
            <p:nvPr/>
          </p:nvSpPr>
          <p:spPr bwMode="auto">
            <a:xfrm>
              <a:off x="4991379" y="5675784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5626" name="Group 73"/>
          <p:cNvGrpSpPr>
            <a:grpSpLocks/>
          </p:cNvGrpSpPr>
          <p:nvPr/>
        </p:nvGrpSpPr>
        <p:grpSpPr bwMode="auto">
          <a:xfrm>
            <a:off x="6008688" y="4622800"/>
            <a:ext cx="320675" cy="1420813"/>
            <a:chOff x="6030883" y="4624612"/>
            <a:chExt cx="321013" cy="1420504"/>
          </a:xfrm>
        </p:grpSpPr>
        <p:sp>
          <p:nvSpPr>
            <p:cNvPr id="25654" name="TextBox 37"/>
            <p:cNvSpPr txBox="1">
              <a:spLocks noChangeArrowheads="1"/>
            </p:cNvSpPr>
            <p:nvPr/>
          </p:nvSpPr>
          <p:spPr bwMode="auto">
            <a:xfrm>
              <a:off x="6038989" y="515999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5655" name="TextBox 46"/>
            <p:cNvSpPr txBox="1">
              <a:spLocks noChangeArrowheads="1"/>
            </p:cNvSpPr>
            <p:nvPr/>
          </p:nvSpPr>
          <p:spPr bwMode="auto">
            <a:xfrm>
              <a:off x="6030883" y="462461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5656" name="TextBox 65"/>
            <p:cNvSpPr txBox="1">
              <a:spLocks noChangeArrowheads="1"/>
            </p:cNvSpPr>
            <p:nvPr/>
          </p:nvSpPr>
          <p:spPr bwMode="auto">
            <a:xfrm>
              <a:off x="6030883" y="5675784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sp>
        <p:nvSpPr>
          <p:cNvPr id="25627" name="TextBox 79"/>
          <p:cNvSpPr txBox="1">
            <a:spLocks noChangeArrowheads="1"/>
          </p:cNvSpPr>
          <p:nvPr/>
        </p:nvSpPr>
        <p:spPr bwMode="auto">
          <a:xfrm>
            <a:off x="1143000" y="46482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Q2</a:t>
            </a:r>
          </a:p>
        </p:txBody>
      </p:sp>
      <p:cxnSp>
        <p:nvCxnSpPr>
          <p:cNvPr id="81" name="Curved Connector 80"/>
          <p:cNvCxnSpPr/>
          <p:nvPr/>
        </p:nvCxnSpPr>
        <p:spPr>
          <a:xfrm rot="10800000">
            <a:off x="273526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rot="10800000">
            <a:off x="38100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/>
          <p:nvPr/>
        </p:nvCxnSpPr>
        <p:spPr>
          <a:xfrm rot="10800000">
            <a:off x="4867275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/>
          <p:nvPr/>
        </p:nvCxnSpPr>
        <p:spPr>
          <a:xfrm rot="10800000">
            <a:off x="5934075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ight Brace 64"/>
          <p:cNvSpPr/>
          <p:nvPr/>
        </p:nvSpPr>
        <p:spPr>
          <a:xfrm rot="16200000">
            <a:off x="2388394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638" name="TextBox 63"/>
          <p:cNvSpPr txBox="1">
            <a:spLocks noChangeArrowheads="1"/>
          </p:cNvSpPr>
          <p:nvPr/>
        </p:nvSpPr>
        <p:spPr bwMode="auto">
          <a:xfrm>
            <a:off x="2286000" y="3960813"/>
            <a:ext cx="403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“0”</a:t>
            </a:r>
          </a:p>
        </p:txBody>
      </p:sp>
      <p:sp>
        <p:nvSpPr>
          <p:cNvPr id="25639" name="TextBox 64"/>
          <p:cNvSpPr txBox="1">
            <a:spLocks noChangeArrowheads="1"/>
          </p:cNvSpPr>
          <p:nvPr/>
        </p:nvSpPr>
        <p:spPr bwMode="auto">
          <a:xfrm>
            <a:off x="3357563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“2”</a:t>
            </a:r>
          </a:p>
        </p:txBody>
      </p:sp>
      <p:sp>
        <p:nvSpPr>
          <p:cNvPr id="25640" name="TextBox 65"/>
          <p:cNvSpPr txBox="1">
            <a:spLocks noChangeArrowheads="1"/>
          </p:cNvSpPr>
          <p:nvPr/>
        </p:nvSpPr>
        <p:spPr bwMode="auto">
          <a:xfrm>
            <a:off x="4429125" y="3960813"/>
            <a:ext cx="4016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“4”</a:t>
            </a:r>
          </a:p>
        </p:txBody>
      </p:sp>
      <p:sp>
        <p:nvSpPr>
          <p:cNvPr id="25641" name="TextBox 66"/>
          <p:cNvSpPr txBox="1">
            <a:spLocks noChangeArrowheads="1"/>
          </p:cNvSpPr>
          <p:nvPr/>
        </p:nvSpPr>
        <p:spPr bwMode="auto">
          <a:xfrm>
            <a:off x="549910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“6”</a:t>
            </a:r>
          </a:p>
        </p:txBody>
      </p:sp>
      <p:sp>
        <p:nvSpPr>
          <p:cNvPr id="73" name="Right Brace 72"/>
          <p:cNvSpPr/>
          <p:nvPr/>
        </p:nvSpPr>
        <p:spPr>
          <a:xfrm rot="16200000">
            <a:off x="292338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ight Brace 73"/>
          <p:cNvSpPr/>
          <p:nvPr/>
        </p:nvSpPr>
        <p:spPr>
          <a:xfrm rot="16200000">
            <a:off x="345678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5" name="Right Brace 74"/>
          <p:cNvSpPr/>
          <p:nvPr/>
        </p:nvSpPr>
        <p:spPr>
          <a:xfrm rot="16200000">
            <a:off x="3991769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ight Brace 75"/>
          <p:cNvSpPr/>
          <p:nvPr/>
        </p:nvSpPr>
        <p:spPr>
          <a:xfrm rot="16200000">
            <a:off x="4526757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7" name="Right Brace 76"/>
          <p:cNvSpPr/>
          <p:nvPr/>
        </p:nvSpPr>
        <p:spPr>
          <a:xfrm rot="16200000">
            <a:off x="5060157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ight Brace 77"/>
          <p:cNvSpPr/>
          <p:nvPr/>
        </p:nvSpPr>
        <p:spPr>
          <a:xfrm rot="16200000">
            <a:off x="5595144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9" name="Right Brace 78"/>
          <p:cNvSpPr/>
          <p:nvPr/>
        </p:nvSpPr>
        <p:spPr>
          <a:xfrm rot="16200000">
            <a:off x="613013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649" name="TextBox 63"/>
          <p:cNvSpPr txBox="1">
            <a:spLocks noChangeArrowheads="1"/>
          </p:cNvSpPr>
          <p:nvPr/>
        </p:nvSpPr>
        <p:spPr bwMode="auto">
          <a:xfrm>
            <a:off x="2822575" y="3960813"/>
            <a:ext cx="4016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“1”</a:t>
            </a:r>
          </a:p>
        </p:txBody>
      </p:sp>
      <p:sp>
        <p:nvSpPr>
          <p:cNvPr id="25650" name="TextBox 64"/>
          <p:cNvSpPr txBox="1">
            <a:spLocks noChangeArrowheads="1"/>
          </p:cNvSpPr>
          <p:nvPr/>
        </p:nvSpPr>
        <p:spPr bwMode="auto">
          <a:xfrm>
            <a:off x="389255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“3”</a:t>
            </a:r>
          </a:p>
        </p:txBody>
      </p:sp>
      <p:sp>
        <p:nvSpPr>
          <p:cNvPr id="25651" name="TextBox 65"/>
          <p:cNvSpPr txBox="1">
            <a:spLocks noChangeArrowheads="1"/>
          </p:cNvSpPr>
          <p:nvPr/>
        </p:nvSpPr>
        <p:spPr bwMode="auto">
          <a:xfrm>
            <a:off x="4964113" y="3960813"/>
            <a:ext cx="4016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“5”</a:t>
            </a:r>
          </a:p>
        </p:txBody>
      </p:sp>
      <p:sp>
        <p:nvSpPr>
          <p:cNvPr id="25652" name="TextBox 66"/>
          <p:cNvSpPr txBox="1">
            <a:spLocks noChangeArrowheads="1"/>
          </p:cNvSpPr>
          <p:nvPr/>
        </p:nvSpPr>
        <p:spPr bwMode="auto">
          <a:xfrm>
            <a:off x="6034088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“7”</a:t>
            </a:r>
          </a:p>
        </p:txBody>
      </p:sp>
      <p:sp>
        <p:nvSpPr>
          <p:cNvPr id="25653" name="TextBox 90"/>
          <p:cNvSpPr txBox="1">
            <a:spLocks noChangeArrowheads="1"/>
          </p:cNvSpPr>
          <p:nvPr/>
        </p:nvSpPr>
        <p:spPr bwMode="auto">
          <a:xfrm>
            <a:off x="263686" y="1492984"/>
            <a:ext cx="194611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en-US" dirty="0" smtClean="0"/>
              <a:t>The </a:t>
            </a:r>
            <a:r>
              <a:rPr lang="en-US" dirty="0"/>
              <a:t>active low CLKs are connected to the Q of the  previous flip-flop.</a:t>
            </a:r>
          </a:p>
        </p:txBody>
      </p:sp>
      <p:cxnSp>
        <p:nvCxnSpPr>
          <p:cNvPr id="80" name="Curved Connector 79"/>
          <p:cNvCxnSpPr/>
          <p:nvPr/>
        </p:nvCxnSpPr>
        <p:spPr>
          <a:xfrm rot="10800000">
            <a:off x="2209800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10800000">
            <a:off x="2209800" y="48006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/>
          <p:nvPr/>
        </p:nvCxnSpPr>
        <p:spPr>
          <a:xfrm rot="10800000">
            <a:off x="3275012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 rot="10800000">
            <a:off x="4341812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/>
          <p:nvPr/>
        </p:nvCxnSpPr>
        <p:spPr>
          <a:xfrm rot="10800000">
            <a:off x="4341812" y="48006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/>
          <p:nvPr/>
        </p:nvCxnSpPr>
        <p:spPr>
          <a:xfrm rot="10800000">
            <a:off x="5408612" y="5333999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/>
          <p:nvPr/>
        </p:nvCxnSpPr>
        <p:spPr>
          <a:xfrm rot="10800000">
            <a:off x="6477001" y="5333999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/>
          <p:nvPr/>
        </p:nvCxnSpPr>
        <p:spPr>
          <a:xfrm rot="10800000">
            <a:off x="6477001" y="48006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4511675"/>
            <a:ext cx="51911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Asynchronous Counter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/>
              <a:t>3 Bit </a:t>
            </a:r>
            <a:r>
              <a:rPr lang="en-US" sz="1800" dirty="0" smtClean="0">
                <a:solidFill>
                  <a:schemeClr val="tx1"/>
                </a:solidFill>
              </a:rPr>
              <a:t>Down </a:t>
            </a:r>
            <a:r>
              <a:rPr lang="en-US" sz="1800" dirty="0" smtClean="0"/>
              <a:t>Counter: JK Flip-Flops </a:t>
            </a:r>
            <a:r>
              <a:rPr lang="en-US" sz="1800" dirty="0"/>
              <a:t>- Negative Edge Trigger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977E8-FC84-4F0E-AD85-6E8E3AF08C9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26629" name="Group 68"/>
          <p:cNvGrpSpPr>
            <a:grpSpLocks/>
          </p:cNvGrpSpPr>
          <p:nvPr/>
        </p:nvGrpSpPr>
        <p:grpSpPr bwMode="auto">
          <a:xfrm>
            <a:off x="3368675" y="4622800"/>
            <a:ext cx="320675" cy="1420813"/>
            <a:chOff x="3350382" y="4624612"/>
            <a:chExt cx="319796" cy="1420424"/>
          </a:xfrm>
        </p:grpSpPr>
        <p:sp>
          <p:nvSpPr>
            <p:cNvPr id="26701" name="TextBox 50"/>
            <p:cNvSpPr txBox="1">
              <a:spLocks noChangeArrowheads="1"/>
            </p:cNvSpPr>
            <p:nvPr/>
          </p:nvSpPr>
          <p:spPr bwMode="auto">
            <a:xfrm>
              <a:off x="3358485" y="5159992"/>
              <a:ext cx="311693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6702" name="TextBox 51"/>
            <p:cNvSpPr txBox="1">
              <a:spLocks noChangeArrowheads="1"/>
            </p:cNvSpPr>
            <p:nvPr/>
          </p:nvSpPr>
          <p:spPr bwMode="auto">
            <a:xfrm>
              <a:off x="3350382" y="4624612"/>
              <a:ext cx="311693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6703" name="TextBox 59"/>
            <p:cNvSpPr txBox="1">
              <a:spLocks noChangeArrowheads="1"/>
            </p:cNvSpPr>
            <p:nvPr/>
          </p:nvSpPr>
          <p:spPr bwMode="auto">
            <a:xfrm>
              <a:off x="3350382" y="5675784"/>
              <a:ext cx="311693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6630" name="Group 70"/>
          <p:cNvGrpSpPr>
            <a:grpSpLocks/>
          </p:cNvGrpSpPr>
          <p:nvPr/>
        </p:nvGrpSpPr>
        <p:grpSpPr bwMode="auto">
          <a:xfrm>
            <a:off x="4424363" y="4622800"/>
            <a:ext cx="320675" cy="1420813"/>
            <a:chOff x="4438790" y="4624612"/>
            <a:chExt cx="319806" cy="1420424"/>
          </a:xfrm>
        </p:grpSpPr>
        <p:sp>
          <p:nvSpPr>
            <p:cNvPr id="26698" name="TextBox 52"/>
            <p:cNvSpPr txBox="1">
              <a:spLocks noChangeArrowheads="1"/>
            </p:cNvSpPr>
            <p:nvPr/>
          </p:nvSpPr>
          <p:spPr bwMode="auto">
            <a:xfrm>
              <a:off x="4446902" y="5159992"/>
              <a:ext cx="311694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6699" name="TextBox 53"/>
            <p:cNvSpPr txBox="1">
              <a:spLocks noChangeArrowheads="1"/>
            </p:cNvSpPr>
            <p:nvPr/>
          </p:nvSpPr>
          <p:spPr bwMode="auto">
            <a:xfrm>
              <a:off x="4438790" y="4624612"/>
              <a:ext cx="311693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6700" name="TextBox 60"/>
            <p:cNvSpPr txBox="1">
              <a:spLocks noChangeArrowheads="1"/>
            </p:cNvSpPr>
            <p:nvPr/>
          </p:nvSpPr>
          <p:spPr bwMode="auto">
            <a:xfrm>
              <a:off x="4438794" y="5675784"/>
              <a:ext cx="311694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6631" name="Group 72"/>
          <p:cNvGrpSpPr>
            <a:grpSpLocks/>
          </p:cNvGrpSpPr>
          <p:nvPr/>
        </p:nvGrpSpPr>
        <p:grpSpPr bwMode="auto">
          <a:xfrm>
            <a:off x="5481638" y="4622800"/>
            <a:ext cx="320675" cy="1420813"/>
            <a:chOff x="5478294" y="4624612"/>
            <a:chExt cx="321346" cy="1420424"/>
          </a:xfrm>
        </p:grpSpPr>
        <p:sp>
          <p:nvSpPr>
            <p:cNvPr id="26695" name="TextBox 54"/>
            <p:cNvSpPr txBox="1">
              <a:spLocks noChangeArrowheads="1"/>
            </p:cNvSpPr>
            <p:nvPr/>
          </p:nvSpPr>
          <p:spPr bwMode="auto">
            <a:xfrm>
              <a:off x="5486403" y="515999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6696" name="TextBox 55"/>
            <p:cNvSpPr txBox="1">
              <a:spLocks noChangeArrowheads="1"/>
            </p:cNvSpPr>
            <p:nvPr/>
          </p:nvSpPr>
          <p:spPr bwMode="auto">
            <a:xfrm>
              <a:off x="5478294" y="462461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6697" name="TextBox 61"/>
            <p:cNvSpPr txBox="1">
              <a:spLocks noChangeArrowheads="1"/>
            </p:cNvSpPr>
            <p:nvPr/>
          </p:nvSpPr>
          <p:spPr bwMode="auto">
            <a:xfrm>
              <a:off x="5478305" y="5675784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6632" name="Group 67"/>
          <p:cNvGrpSpPr>
            <a:grpSpLocks/>
          </p:cNvGrpSpPr>
          <p:nvPr/>
        </p:nvGrpSpPr>
        <p:grpSpPr bwMode="auto">
          <a:xfrm>
            <a:off x="2841625" y="4622800"/>
            <a:ext cx="320675" cy="1420813"/>
            <a:chOff x="2838589" y="4624612"/>
            <a:chExt cx="321343" cy="1420424"/>
          </a:xfrm>
        </p:grpSpPr>
        <p:sp>
          <p:nvSpPr>
            <p:cNvPr id="26692" name="TextBox 30"/>
            <p:cNvSpPr txBox="1">
              <a:spLocks noChangeArrowheads="1"/>
            </p:cNvSpPr>
            <p:nvPr/>
          </p:nvSpPr>
          <p:spPr bwMode="auto">
            <a:xfrm>
              <a:off x="2846696" y="515999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6693" name="TextBox 31"/>
            <p:cNvSpPr txBox="1">
              <a:spLocks noChangeArrowheads="1"/>
            </p:cNvSpPr>
            <p:nvPr/>
          </p:nvSpPr>
          <p:spPr bwMode="auto">
            <a:xfrm>
              <a:off x="2838589" y="462461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6694" name="TextBox 62"/>
            <p:cNvSpPr txBox="1">
              <a:spLocks noChangeArrowheads="1"/>
            </p:cNvSpPr>
            <p:nvPr/>
          </p:nvSpPr>
          <p:spPr bwMode="auto">
            <a:xfrm>
              <a:off x="2838594" y="5675784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6633" name="Group 69"/>
          <p:cNvGrpSpPr>
            <a:grpSpLocks/>
          </p:cNvGrpSpPr>
          <p:nvPr/>
        </p:nvGrpSpPr>
        <p:grpSpPr bwMode="auto">
          <a:xfrm>
            <a:off x="3897313" y="4622800"/>
            <a:ext cx="320675" cy="1420813"/>
            <a:chOff x="3902971" y="4624612"/>
            <a:chExt cx="321345" cy="1420424"/>
          </a:xfrm>
        </p:grpSpPr>
        <p:sp>
          <p:nvSpPr>
            <p:cNvPr id="26689" name="TextBox 33"/>
            <p:cNvSpPr txBox="1">
              <a:spLocks noChangeArrowheads="1"/>
            </p:cNvSpPr>
            <p:nvPr/>
          </p:nvSpPr>
          <p:spPr bwMode="auto">
            <a:xfrm>
              <a:off x="3911079" y="515999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6690" name="TextBox 34"/>
            <p:cNvSpPr txBox="1">
              <a:spLocks noChangeArrowheads="1"/>
            </p:cNvSpPr>
            <p:nvPr/>
          </p:nvSpPr>
          <p:spPr bwMode="auto">
            <a:xfrm>
              <a:off x="3902971" y="462461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6691" name="TextBox 63"/>
            <p:cNvSpPr txBox="1">
              <a:spLocks noChangeArrowheads="1"/>
            </p:cNvSpPr>
            <p:nvPr/>
          </p:nvSpPr>
          <p:spPr bwMode="auto">
            <a:xfrm>
              <a:off x="3902979" y="5675784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6634" name="Group 71"/>
          <p:cNvGrpSpPr>
            <a:grpSpLocks/>
          </p:cNvGrpSpPr>
          <p:nvPr/>
        </p:nvGrpSpPr>
        <p:grpSpPr bwMode="auto">
          <a:xfrm>
            <a:off x="4953000" y="4622800"/>
            <a:ext cx="320675" cy="1420813"/>
            <a:chOff x="4991379" y="4624612"/>
            <a:chExt cx="321345" cy="1420424"/>
          </a:xfrm>
        </p:grpSpPr>
        <p:sp>
          <p:nvSpPr>
            <p:cNvPr id="26686" name="TextBox 35"/>
            <p:cNvSpPr txBox="1">
              <a:spLocks noChangeArrowheads="1"/>
            </p:cNvSpPr>
            <p:nvPr/>
          </p:nvSpPr>
          <p:spPr bwMode="auto">
            <a:xfrm>
              <a:off x="4999488" y="515999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6687" name="TextBox 36"/>
            <p:cNvSpPr txBox="1">
              <a:spLocks noChangeArrowheads="1"/>
            </p:cNvSpPr>
            <p:nvPr/>
          </p:nvSpPr>
          <p:spPr bwMode="auto">
            <a:xfrm>
              <a:off x="4991379" y="462461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6688" name="TextBox 64"/>
            <p:cNvSpPr txBox="1">
              <a:spLocks noChangeArrowheads="1"/>
            </p:cNvSpPr>
            <p:nvPr/>
          </p:nvSpPr>
          <p:spPr bwMode="auto">
            <a:xfrm>
              <a:off x="4991390" y="5675784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6635" name="Group 73"/>
          <p:cNvGrpSpPr>
            <a:grpSpLocks/>
          </p:cNvGrpSpPr>
          <p:nvPr/>
        </p:nvGrpSpPr>
        <p:grpSpPr bwMode="auto">
          <a:xfrm>
            <a:off x="6008688" y="4622800"/>
            <a:ext cx="320675" cy="1420813"/>
            <a:chOff x="6030883" y="4624612"/>
            <a:chExt cx="321347" cy="1420424"/>
          </a:xfrm>
        </p:grpSpPr>
        <p:sp>
          <p:nvSpPr>
            <p:cNvPr id="26683" name="TextBox 37"/>
            <p:cNvSpPr txBox="1">
              <a:spLocks noChangeArrowheads="1"/>
            </p:cNvSpPr>
            <p:nvPr/>
          </p:nvSpPr>
          <p:spPr bwMode="auto">
            <a:xfrm>
              <a:off x="6038993" y="515999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6684" name="TextBox 46"/>
            <p:cNvSpPr txBox="1">
              <a:spLocks noChangeArrowheads="1"/>
            </p:cNvSpPr>
            <p:nvPr/>
          </p:nvSpPr>
          <p:spPr bwMode="auto">
            <a:xfrm>
              <a:off x="6030883" y="462461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6685" name="TextBox 65"/>
            <p:cNvSpPr txBox="1">
              <a:spLocks noChangeArrowheads="1"/>
            </p:cNvSpPr>
            <p:nvPr/>
          </p:nvSpPr>
          <p:spPr bwMode="auto">
            <a:xfrm>
              <a:off x="6030896" y="5675784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sp>
        <p:nvSpPr>
          <p:cNvPr id="26636" name="TextBox 79"/>
          <p:cNvSpPr txBox="1">
            <a:spLocks noChangeArrowheads="1"/>
          </p:cNvSpPr>
          <p:nvPr/>
        </p:nvSpPr>
        <p:spPr bwMode="auto">
          <a:xfrm>
            <a:off x="1143000" y="46482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Q2</a:t>
            </a:r>
          </a:p>
        </p:txBody>
      </p:sp>
      <p:cxnSp>
        <p:nvCxnSpPr>
          <p:cNvPr id="81" name="Curved Connector 80"/>
          <p:cNvCxnSpPr/>
          <p:nvPr/>
        </p:nvCxnSpPr>
        <p:spPr>
          <a:xfrm rot="10800000">
            <a:off x="273526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rot="10800000">
            <a:off x="38100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/>
          <p:nvPr/>
        </p:nvCxnSpPr>
        <p:spPr>
          <a:xfrm rot="10800000">
            <a:off x="4867275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/>
          <p:nvPr/>
        </p:nvCxnSpPr>
        <p:spPr>
          <a:xfrm rot="10800000">
            <a:off x="5934075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47" name="Group 89"/>
          <p:cNvGrpSpPr>
            <a:grpSpLocks/>
          </p:cNvGrpSpPr>
          <p:nvPr/>
        </p:nvGrpSpPr>
        <p:grpSpPr bwMode="auto">
          <a:xfrm>
            <a:off x="381000" y="1584325"/>
            <a:ext cx="2057400" cy="1616075"/>
            <a:chOff x="381000" y="1508167"/>
            <a:chExt cx="2057400" cy="1615348"/>
          </a:xfrm>
        </p:grpSpPr>
        <p:sp>
          <p:nvSpPr>
            <p:cNvPr id="26681" name="TextBox 90"/>
            <p:cNvSpPr txBox="1">
              <a:spLocks noChangeArrowheads="1"/>
            </p:cNvSpPr>
            <p:nvPr/>
          </p:nvSpPr>
          <p:spPr bwMode="auto">
            <a:xfrm>
              <a:off x="381000" y="1508167"/>
              <a:ext cx="2057400" cy="1615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ts val="2400"/>
                </a:lnSpc>
              </a:pPr>
              <a:r>
                <a:rPr lang="en-US" dirty="0" smtClean="0"/>
                <a:t>The </a:t>
              </a:r>
              <a:r>
                <a:rPr lang="en-US" dirty="0"/>
                <a:t>active low CLKs are connected to the     </a:t>
              </a:r>
            </a:p>
            <a:p>
              <a:pPr eaLnBrk="1" hangingPunct="1">
                <a:lnSpc>
                  <a:spcPts val="2400"/>
                </a:lnSpc>
              </a:pPr>
              <a:r>
                <a:rPr lang="en-US" dirty="0"/>
                <a:t>     of the previous flip-flop.</a:t>
              </a:r>
            </a:p>
          </p:txBody>
        </p:sp>
        <p:graphicFrame>
          <p:nvGraphicFramePr>
            <p:cNvPr id="26682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5478908"/>
                </p:ext>
              </p:extLst>
            </p:nvPr>
          </p:nvGraphicFramePr>
          <p:xfrm>
            <a:off x="486102" y="2406802"/>
            <a:ext cx="228600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4" name="Equation" r:id="rId5" imgW="190500" imgH="279400" progId="Equation.3">
                    <p:embed/>
                  </p:oleObj>
                </mc:Choice>
                <mc:Fallback>
                  <p:oleObj name="Equation" r:id="rId5" imgW="190500" imgH="27940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102" y="2406802"/>
                          <a:ext cx="228600" cy="334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48" name="TextBox 8"/>
          <p:cNvSpPr txBox="1">
            <a:spLocks noChangeArrowheads="1"/>
          </p:cNvSpPr>
          <p:nvPr/>
        </p:nvSpPr>
        <p:spPr bwMode="auto">
          <a:xfrm>
            <a:off x="1133475" y="6200775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CLK</a:t>
            </a:r>
          </a:p>
        </p:txBody>
      </p:sp>
      <p:sp>
        <p:nvSpPr>
          <p:cNvPr id="26649" name="TextBox 9"/>
          <p:cNvSpPr txBox="1">
            <a:spLocks noChangeArrowheads="1"/>
          </p:cNvSpPr>
          <p:nvPr/>
        </p:nvSpPr>
        <p:spPr bwMode="auto">
          <a:xfrm>
            <a:off x="1133475" y="56880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</a:t>
            </a:r>
          </a:p>
        </p:txBody>
      </p:sp>
      <p:cxnSp>
        <p:nvCxnSpPr>
          <p:cNvPr id="19" name="Curved Connector 18"/>
          <p:cNvCxnSpPr/>
          <p:nvPr/>
        </p:nvCxnSpPr>
        <p:spPr>
          <a:xfrm rot="10800000">
            <a:off x="22098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>
            <a:off x="3276600" y="5881688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0800000">
            <a:off x="4351338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0800000">
            <a:off x="5408613" y="5881688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0800000">
            <a:off x="647541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8" name="TextBox 43"/>
          <p:cNvSpPr txBox="1">
            <a:spLocks noChangeArrowheads="1"/>
          </p:cNvSpPr>
          <p:nvPr/>
        </p:nvSpPr>
        <p:spPr bwMode="auto">
          <a:xfrm>
            <a:off x="1133475" y="51673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Q1</a:t>
            </a:r>
          </a:p>
        </p:txBody>
      </p:sp>
      <p:sp>
        <p:nvSpPr>
          <p:cNvPr id="26659" name="TextBox 47"/>
          <p:cNvSpPr txBox="1">
            <a:spLocks noChangeArrowheads="1"/>
          </p:cNvSpPr>
          <p:nvPr/>
        </p:nvSpPr>
        <p:spPr bwMode="auto">
          <a:xfrm>
            <a:off x="7239000" y="5189538"/>
            <a:ext cx="952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Repeats →</a:t>
            </a:r>
            <a:endParaRPr lang="en-US"/>
          </a:p>
        </p:txBody>
      </p:sp>
      <p:sp>
        <p:nvSpPr>
          <p:cNvPr id="49" name="Right Brace 48"/>
          <p:cNvSpPr/>
          <p:nvPr/>
        </p:nvSpPr>
        <p:spPr>
          <a:xfrm>
            <a:off x="7010400" y="4648200"/>
            <a:ext cx="152400" cy="1371600"/>
          </a:xfrm>
          <a:prstGeom prst="rightBrac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6661" name="Group 66"/>
          <p:cNvGrpSpPr>
            <a:grpSpLocks/>
          </p:cNvGrpSpPr>
          <p:nvPr/>
        </p:nvGrpSpPr>
        <p:grpSpPr bwMode="auto">
          <a:xfrm>
            <a:off x="2312988" y="4622800"/>
            <a:ext cx="320675" cy="1420813"/>
            <a:chOff x="2313296" y="4624612"/>
            <a:chExt cx="321343" cy="1420424"/>
          </a:xfrm>
        </p:grpSpPr>
        <p:sp>
          <p:nvSpPr>
            <p:cNvPr id="26678" name="TextBox 44"/>
            <p:cNvSpPr txBox="1">
              <a:spLocks noChangeArrowheads="1"/>
            </p:cNvSpPr>
            <p:nvPr/>
          </p:nvSpPr>
          <p:spPr bwMode="auto">
            <a:xfrm>
              <a:off x="2321403" y="515999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6679" name="TextBox 49"/>
            <p:cNvSpPr txBox="1">
              <a:spLocks noChangeArrowheads="1"/>
            </p:cNvSpPr>
            <p:nvPr/>
          </p:nvSpPr>
          <p:spPr bwMode="auto">
            <a:xfrm>
              <a:off x="2313296" y="462461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6680" name="TextBox 58"/>
            <p:cNvSpPr txBox="1">
              <a:spLocks noChangeArrowheads="1"/>
            </p:cNvSpPr>
            <p:nvPr/>
          </p:nvSpPr>
          <p:spPr bwMode="auto">
            <a:xfrm>
              <a:off x="2313300" y="5675784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sp>
        <p:nvSpPr>
          <p:cNvPr id="65" name="Right Brace 64"/>
          <p:cNvSpPr/>
          <p:nvPr/>
        </p:nvSpPr>
        <p:spPr>
          <a:xfrm rot="16200000">
            <a:off x="2388394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663" name="TextBox 63"/>
          <p:cNvSpPr txBox="1">
            <a:spLocks noChangeArrowheads="1"/>
          </p:cNvSpPr>
          <p:nvPr/>
        </p:nvSpPr>
        <p:spPr bwMode="auto">
          <a:xfrm>
            <a:off x="228600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“7”</a:t>
            </a:r>
          </a:p>
        </p:txBody>
      </p:sp>
      <p:sp>
        <p:nvSpPr>
          <p:cNvPr id="26664" name="TextBox 64"/>
          <p:cNvSpPr txBox="1">
            <a:spLocks noChangeArrowheads="1"/>
          </p:cNvSpPr>
          <p:nvPr/>
        </p:nvSpPr>
        <p:spPr bwMode="auto">
          <a:xfrm>
            <a:off x="3357563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“5”</a:t>
            </a:r>
          </a:p>
        </p:txBody>
      </p:sp>
      <p:sp>
        <p:nvSpPr>
          <p:cNvPr id="26665" name="TextBox 65"/>
          <p:cNvSpPr txBox="1">
            <a:spLocks noChangeArrowheads="1"/>
          </p:cNvSpPr>
          <p:nvPr/>
        </p:nvSpPr>
        <p:spPr bwMode="auto">
          <a:xfrm>
            <a:off x="4429125" y="3960813"/>
            <a:ext cx="4016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“3”</a:t>
            </a:r>
          </a:p>
        </p:txBody>
      </p:sp>
      <p:sp>
        <p:nvSpPr>
          <p:cNvPr id="26666" name="TextBox 66"/>
          <p:cNvSpPr txBox="1">
            <a:spLocks noChangeArrowheads="1"/>
          </p:cNvSpPr>
          <p:nvPr/>
        </p:nvSpPr>
        <p:spPr bwMode="auto">
          <a:xfrm>
            <a:off x="549910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“1”</a:t>
            </a:r>
          </a:p>
        </p:txBody>
      </p:sp>
      <p:sp>
        <p:nvSpPr>
          <p:cNvPr id="73" name="Right Brace 72"/>
          <p:cNvSpPr/>
          <p:nvPr/>
        </p:nvSpPr>
        <p:spPr>
          <a:xfrm rot="16200000">
            <a:off x="292338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ight Brace 73"/>
          <p:cNvSpPr/>
          <p:nvPr/>
        </p:nvSpPr>
        <p:spPr>
          <a:xfrm rot="16200000">
            <a:off x="345678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5" name="Right Brace 74"/>
          <p:cNvSpPr/>
          <p:nvPr/>
        </p:nvSpPr>
        <p:spPr>
          <a:xfrm rot="16200000">
            <a:off x="3991769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ight Brace 75"/>
          <p:cNvSpPr/>
          <p:nvPr/>
        </p:nvSpPr>
        <p:spPr>
          <a:xfrm rot="16200000">
            <a:off x="4526757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7" name="Right Brace 76"/>
          <p:cNvSpPr/>
          <p:nvPr/>
        </p:nvSpPr>
        <p:spPr>
          <a:xfrm rot="16200000">
            <a:off x="5060157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ight Brace 77"/>
          <p:cNvSpPr/>
          <p:nvPr/>
        </p:nvSpPr>
        <p:spPr>
          <a:xfrm rot="16200000">
            <a:off x="5595144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9" name="Right Brace 78"/>
          <p:cNvSpPr/>
          <p:nvPr/>
        </p:nvSpPr>
        <p:spPr>
          <a:xfrm rot="16200000">
            <a:off x="613013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674" name="TextBox 63"/>
          <p:cNvSpPr txBox="1">
            <a:spLocks noChangeArrowheads="1"/>
          </p:cNvSpPr>
          <p:nvPr/>
        </p:nvSpPr>
        <p:spPr bwMode="auto">
          <a:xfrm>
            <a:off x="2822575" y="3960813"/>
            <a:ext cx="4016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“6”</a:t>
            </a:r>
          </a:p>
        </p:txBody>
      </p:sp>
      <p:sp>
        <p:nvSpPr>
          <p:cNvPr id="26675" name="TextBox 64"/>
          <p:cNvSpPr txBox="1">
            <a:spLocks noChangeArrowheads="1"/>
          </p:cNvSpPr>
          <p:nvPr/>
        </p:nvSpPr>
        <p:spPr bwMode="auto">
          <a:xfrm>
            <a:off x="389255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“4”</a:t>
            </a:r>
          </a:p>
        </p:txBody>
      </p:sp>
      <p:sp>
        <p:nvSpPr>
          <p:cNvPr id="26676" name="TextBox 65"/>
          <p:cNvSpPr txBox="1">
            <a:spLocks noChangeArrowheads="1"/>
          </p:cNvSpPr>
          <p:nvPr/>
        </p:nvSpPr>
        <p:spPr bwMode="auto">
          <a:xfrm>
            <a:off x="4964113" y="3960813"/>
            <a:ext cx="4016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“2”</a:t>
            </a:r>
          </a:p>
        </p:txBody>
      </p:sp>
      <p:sp>
        <p:nvSpPr>
          <p:cNvPr id="26677" name="TextBox 66"/>
          <p:cNvSpPr txBox="1">
            <a:spLocks noChangeArrowheads="1"/>
          </p:cNvSpPr>
          <p:nvPr/>
        </p:nvSpPr>
        <p:spPr bwMode="auto">
          <a:xfrm>
            <a:off x="6034088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“0”</a:t>
            </a:r>
          </a:p>
        </p:txBody>
      </p:sp>
      <p:cxnSp>
        <p:nvCxnSpPr>
          <p:cNvPr id="80" name="Curved Connector 79"/>
          <p:cNvCxnSpPr/>
          <p:nvPr/>
        </p:nvCxnSpPr>
        <p:spPr>
          <a:xfrm rot="10800000">
            <a:off x="2209800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10800000">
            <a:off x="2209800" y="48006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/>
          <p:nvPr/>
        </p:nvCxnSpPr>
        <p:spPr>
          <a:xfrm rot="10800000">
            <a:off x="3275012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 rot="10800000">
            <a:off x="4341812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/>
          <p:nvPr/>
        </p:nvCxnSpPr>
        <p:spPr>
          <a:xfrm rot="10800000">
            <a:off x="4341812" y="48006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/>
          <p:nvPr/>
        </p:nvCxnSpPr>
        <p:spPr>
          <a:xfrm rot="10800000">
            <a:off x="5408612" y="5333999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/>
          <p:nvPr/>
        </p:nvCxnSpPr>
        <p:spPr>
          <a:xfrm rot="10800000">
            <a:off x="6477001" y="5333999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/>
          <p:nvPr/>
        </p:nvCxnSpPr>
        <p:spPr>
          <a:xfrm rot="10800000">
            <a:off x="6477001" y="48006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718" name="Picture 9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399"/>
            <a:ext cx="5970588" cy="265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4735513"/>
            <a:ext cx="63849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Modulus Asynchronous Counter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/>
              <a:t>3 </a:t>
            </a:r>
            <a:r>
              <a:rPr lang="en-US" sz="1800" dirty="0" smtClean="0"/>
              <a:t>Bit </a:t>
            </a:r>
            <a:r>
              <a:rPr lang="en-US" sz="1800" dirty="0"/>
              <a:t>Mod-6 (0-5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chemeClr val="tx1"/>
                </a:solidFill>
              </a:rPr>
              <a:t>Up </a:t>
            </a:r>
            <a:r>
              <a:rPr lang="en-US" sz="1800" dirty="0" smtClean="0"/>
              <a:t>Counter: D Flip-Flops   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214C-297A-4A32-B60C-CD079EC58A1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27653" name="Group 68"/>
          <p:cNvGrpSpPr>
            <a:grpSpLocks/>
          </p:cNvGrpSpPr>
          <p:nvPr/>
        </p:nvGrpSpPr>
        <p:grpSpPr bwMode="auto">
          <a:xfrm>
            <a:off x="2297113" y="4787900"/>
            <a:ext cx="320675" cy="1420813"/>
            <a:chOff x="3350382" y="4624612"/>
            <a:chExt cx="320156" cy="1420403"/>
          </a:xfrm>
        </p:grpSpPr>
        <p:sp>
          <p:nvSpPr>
            <p:cNvPr id="27706" name="TextBox 50"/>
            <p:cNvSpPr txBox="1">
              <a:spLocks noChangeArrowheads="1"/>
            </p:cNvSpPr>
            <p:nvPr/>
          </p:nvSpPr>
          <p:spPr bwMode="auto">
            <a:xfrm>
              <a:off x="3358489" y="5159992"/>
              <a:ext cx="312049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7707" name="TextBox 51"/>
            <p:cNvSpPr txBox="1">
              <a:spLocks noChangeArrowheads="1"/>
            </p:cNvSpPr>
            <p:nvPr/>
          </p:nvSpPr>
          <p:spPr bwMode="auto">
            <a:xfrm>
              <a:off x="3350382" y="4624612"/>
              <a:ext cx="312049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708" name="TextBox 59"/>
            <p:cNvSpPr txBox="1">
              <a:spLocks noChangeArrowheads="1"/>
            </p:cNvSpPr>
            <p:nvPr/>
          </p:nvSpPr>
          <p:spPr bwMode="auto">
            <a:xfrm>
              <a:off x="3350384" y="5675784"/>
              <a:ext cx="312048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7654" name="Group 70"/>
          <p:cNvGrpSpPr>
            <a:grpSpLocks/>
          </p:cNvGrpSpPr>
          <p:nvPr/>
        </p:nvGrpSpPr>
        <p:grpSpPr bwMode="auto">
          <a:xfrm>
            <a:off x="3284538" y="4787900"/>
            <a:ext cx="320675" cy="1420813"/>
            <a:chOff x="4438790" y="4624612"/>
            <a:chExt cx="320170" cy="1420403"/>
          </a:xfrm>
        </p:grpSpPr>
        <p:sp>
          <p:nvSpPr>
            <p:cNvPr id="27703" name="TextBox 52"/>
            <p:cNvSpPr txBox="1">
              <a:spLocks noChangeArrowheads="1"/>
            </p:cNvSpPr>
            <p:nvPr/>
          </p:nvSpPr>
          <p:spPr bwMode="auto">
            <a:xfrm>
              <a:off x="4446901" y="5159992"/>
              <a:ext cx="312059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704" name="TextBox 53"/>
            <p:cNvSpPr txBox="1">
              <a:spLocks noChangeArrowheads="1"/>
            </p:cNvSpPr>
            <p:nvPr/>
          </p:nvSpPr>
          <p:spPr bwMode="auto">
            <a:xfrm>
              <a:off x="4438790" y="4624612"/>
              <a:ext cx="312059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7705" name="TextBox 60"/>
            <p:cNvSpPr txBox="1">
              <a:spLocks noChangeArrowheads="1"/>
            </p:cNvSpPr>
            <p:nvPr/>
          </p:nvSpPr>
          <p:spPr bwMode="auto">
            <a:xfrm>
              <a:off x="4438799" y="5675784"/>
              <a:ext cx="312058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7655" name="Group 72"/>
          <p:cNvGrpSpPr>
            <a:grpSpLocks/>
          </p:cNvGrpSpPr>
          <p:nvPr/>
        </p:nvGrpSpPr>
        <p:grpSpPr bwMode="auto">
          <a:xfrm>
            <a:off x="4279900" y="4787900"/>
            <a:ext cx="320675" cy="1420813"/>
            <a:chOff x="5478294" y="4624612"/>
            <a:chExt cx="321346" cy="1420403"/>
          </a:xfrm>
        </p:grpSpPr>
        <p:sp>
          <p:nvSpPr>
            <p:cNvPr id="27700" name="TextBox 54"/>
            <p:cNvSpPr txBox="1">
              <a:spLocks noChangeArrowheads="1"/>
            </p:cNvSpPr>
            <p:nvPr/>
          </p:nvSpPr>
          <p:spPr bwMode="auto">
            <a:xfrm>
              <a:off x="5486403" y="515999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701" name="TextBox 55"/>
            <p:cNvSpPr txBox="1">
              <a:spLocks noChangeArrowheads="1"/>
            </p:cNvSpPr>
            <p:nvPr/>
          </p:nvSpPr>
          <p:spPr bwMode="auto">
            <a:xfrm>
              <a:off x="5478294" y="462461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702" name="TextBox 61"/>
            <p:cNvSpPr txBox="1">
              <a:spLocks noChangeArrowheads="1"/>
            </p:cNvSpPr>
            <p:nvPr/>
          </p:nvSpPr>
          <p:spPr bwMode="auto">
            <a:xfrm>
              <a:off x="5478304" y="5675784"/>
              <a:ext cx="313561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7656" name="Group 67"/>
          <p:cNvGrpSpPr>
            <a:grpSpLocks/>
          </p:cNvGrpSpPr>
          <p:nvPr/>
        </p:nvGrpSpPr>
        <p:grpSpPr bwMode="auto">
          <a:xfrm>
            <a:off x="1797050" y="4787900"/>
            <a:ext cx="320675" cy="1420813"/>
            <a:chOff x="2838589" y="4624612"/>
            <a:chExt cx="321668" cy="1420403"/>
          </a:xfrm>
        </p:grpSpPr>
        <p:sp>
          <p:nvSpPr>
            <p:cNvPr id="27697" name="TextBox 30"/>
            <p:cNvSpPr txBox="1">
              <a:spLocks noChangeArrowheads="1"/>
            </p:cNvSpPr>
            <p:nvPr/>
          </p:nvSpPr>
          <p:spPr bwMode="auto">
            <a:xfrm>
              <a:off x="2846698" y="5159992"/>
              <a:ext cx="313559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698" name="TextBox 31"/>
            <p:cNvSpPr txBox="1">
              <a:spLocks noChangeArrowheads="1"/>
            </p:cNvSpPr>
            <p:nvPr/>
          </p:nvSpPr>
          <p:spPr bwMode="auto">
            <a:xfrm>
              <a:off x="2838589" y="4624612"/>
              <a:ext cx="313559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699" name="TextBox 62"/>
            <p:cNvSpPr txBox="1">
              <a:spLocks noChangeArrowheads="1"/>
            </p:cNvSpPr>
            <p:nvPr/>
          </p:nvSpPr>
          <p:spPr bwMode="auto">
            <a:xfrm>
              <a:off x="2838594" y="5675784"/>
              <a:ext cx="313558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7657" name="Group 69"/>
          <p:cNvGrpSpPr>
            <a:grpSpLocks/>
          </p:cNvGrpSpPr>
          <p:nvPr/>
        </p:nvGrpSpPr>
        <p:grpSpPr bwMode="auto">
          <a:xfrm>
            <a:off x="2797175" y="4787900"/>
            <a:ext cx="322263" cy="1420813"/>
            <a:chOff x="3902971" y="4624612"/>
            <a:chExt cx="321671" cy="1420403"/>
          </a:xfrm>
        </p:grpSpPr>
        <p:sp>
          <p:nvSpPr>
            <p:cNvPr id="27694" name="TextBox 33"/>
            <p:cNvSpPr txBox="1">
              <a:spLocks noChangeArrowheads="1"/>
            </p:cNvSpPr>
            <p:nvPr/>
          </p:nvSpPr>
          <p:spPr bwMode="auto">
            <a:xfrm>
              <a:off x="3911082" y="5159992"/>
              <a:ext cx="313560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7695" name="TextBox 34"/>
            <p:cNvSpPr txBox="1">
              <a:spLocks noChangeArrowheads="1"/>
            </p:cNvSpPr>
            <p:nvPr/>
          </p:nvSpPr>
          <p:spPr bwMode="auto">
            <a:xfrm>
              <a:off x="3902971" y="4624612"/>
              <a:ext cx="313561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696" name="TextBox 63"/>
            <p:cNvSpPr txBox="1">
              <a:spLocks noChangeArrowheads="1"/>
            </p:cNvSpPr>
            <p:nvPr/>
          </p:nvSpPr>
          <p:spPr bwMode="auto">
            <a:xfrm>
              <a:off x="3902981" y="5675784"/>
              <a:ext cx="313560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7658" name="Group 71"/>
          <p:cNvGrpSpPr>
            <a:grpSpLocks/>
          </p:cNvGrpSpPr>
          <p:nvPr/>
        </p:nvGrpSpPr>
        <p:grpSpPr bwMode="auto">
          <a:xfrm>
            <a:off x="3805238" y="4787900"/>
            <a:ext cx="320675" cy="1420813"/>
            <a:chOff x="4991379" y="4624612"/>
            <a:chExt cx="321673" cy="1420403"/>
          </a:xfrm>
        </p:grpSpPr>
        <p:sp>
          <p:nvSpPr>
            <p:cNvPr id="27691" name="TextBox 35"/>
            <p:cNvSpPr txBox="1">
              <a:spLocks noChangeArrowheads="1"/>
            </p:cNvSpPr>
            <p:nvPr/>
          </p:nvSpPr>
          <p:spPr bwMode="auto">
            <a:xfrm>
              <a:off x="4999492" y="5159992"/>
              <a:ext cx="313560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692" name="TextBox 36"/>
            <p:cNvSpPr txBox="1">
              <a:spLocks noChangeArrowheads="1"/>
            </p:cNvSpPr>
            <p:nvPr/>
          </p:nvSpPr>
          <p:spPr bwMode="auto">
            <a:xfrm>
              <a:off x="4991379" y="4624612"/>
              <a:ext cx="313561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7693" name="TextBox 64"/>
            <p:cNvSpPr txBox="1">
              <a:spLocks noChangeArrowheads="1"/>
            </p:cNvSpPr>
            <p:nvPr/>
          </p:nvSpPr>
          <p:spPr bwMode="auto">
            <a:xfrm>
              <a:off x="4991393" y="5675784"/>
              <a:ext cx="313560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7659" name="Group 73"/>
          <p:cNvGrpSpPr>
            <a:grpSpLocks/>
          </p:cNvGrpSpPr>
          <p:nvPr/>
        </p:nvGrpSpPr>
        <p:grpSpPr bwMode="auto">
          <a:xfrm>
            <a:off x="4806950" y="4787900"/>
            <a:ext cx="320675" cy="1420813"/>
            <a:chOff x="6030883" y="4624612"/>
            <a:chExt cx="321347" cy="1420403"/>
          </a:xfrm>
        </p:grpSpPr>
        <p:sp>
          <p:nvSpPr>
            <p:cNvPr id="27688" name="TextBox 37"/>
            <p:cNvSpPr txBox="1">
              <a:spLocks noChangeArrowheads="1"/>
            </p:cNvSpPr>
            <p:nvPr/>
          </p:nvSpPr>
          <p:spPr bwMode="auto">
            <a:xfrm>
              <a:off x="6038993" y="515999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689" name="TextBox 46"/>
            <p:cNvSpPr txBox="1">
              <a:spLocks noChangeArrowheads="1"/>
            </p:cNvSpPr>
            <p:nvPr/>
          </p:nvSpPr>
          <p:spPr bwMode="auto">
            <a:xfrm>
              <a:off x="6030883" y="462461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690" name="TextBox 65"/>
            <p:cNvSpPr txBox="1">
              <a:spLocks noChangeArrowheads="1"/>
            </p:cNvSpPr>
            <p:nvPr/>
          </p:nvSpPr>
          <p:spPr bwMode="auto">
            <a:xfrm>
              <a:off x="6030889" y="5675784"/>
              <a:ext cx="313561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sp>
        <p:nvSpPr>
          <p:cNvPr id="27660" name="TextBox 79"/>
          <p:cNvSpPr txBox="1">
            <a:spLocks noChangeArrowheads="1"/>
          </p:cNvSpPr>
          <p:nvPr/>
        </p:nvSpPr>
        <p:spPr bwMode="auto">
          <a:xfrm>
            <a:off x="549275" y="48133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Q2</a:t>
            </a:r>
          </a:p>
        </p:txBody>
      </p:sp>
      <p:sp>
        <p:nvSpPr>
          <p:cNvPr id="27661" name="TextBox 8"/>
          <p:cNvSpPr txBox="1">
            <a:spLocks noChangeArrowheads="1"/>
          </p:cNvSpPr>
          <p:nvPr/>
        </p:nvSpPr>
        <p:spPr bwMode="auto">
          <a:xfrm>
            <a:off x="152400" y="6365875"/>
            <a:ext cx="95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RESET</a:t>
            </a:r>
          </a:p>
        </p:txBody>
      </p:sp>
      <p:sp>
        <p:nvSpPr>
          <p:cNvPr id="27662" name="TextBox 9"/>
          <p:cNvSpPr txBox="1">
            <a:spLocks noChangeArrowheads="1"/>
          </p:cNvSpPr>
          <p:nvPr/>
        </p:nvSpPr>
        <p:spPr bwMode="auto">
          <a:xfrm>
            <a:off x="539750" y="58531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</a:t>
            </a:r>
          </a:p>
        </p:txBody>
      </p:sp>
      <p:sp>
        <p:nvSpPr>
          <p:cNvPr id="27663" name="TextBox 43"/>
          <p:cNvSpPr txBox="1">
            <a:spLocks noChangeArrowheads="1"/>
          </p:cNvSpPr>
          <p:nvPr/>
        </p:nvSpPr>
        <p:spPr bwMode="auto">
          <a:xfrm>
            <a:off x="539750" y="53324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Q1</a:t>
            </a:r>
          </a:p>
        </p:txBody>
      </p:sp>
      <p:sp>
        <p:nvSpPr>
          <p:cNvPr id="27664" name="TextBox 47"/>
          <p:cNvSpPr txBox="1">
            <a:spLocks noChangeArrowheads="1"/>
          </p:cNvSpPr>
          <p:nvPr/>
        </p:nvSpPr>
        <p:spPr bwMode="auto">
          <a:xfrm>
            <a:off x="5284788" y="5345113"/>
            <a:ext cx="952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Repeats →</a:t>
            </a:r>
            <a:endParaRPr lang="en-US"/>
          </a:p>
        </p:txBody>
      </p:sp>
      <p:sp>
        <p:nvSpPr>
          <p:cNvPr id="49" name="Right Brace 48"/>
          <p:cNvSpPr/>
          <p:nvPr/>
        </p:nvSpPr>
        <p:spPr>
          <a:xfrm>
            <a:off x="5181600" y="4840288"/>
            <a:ext cx="152400" cy="1281112"/>
          </a:xfrm>
          <a:prstGeom prst="rightBrac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7666" name="Group 66"/>
          <p:cNvGrpSpPr>
            <a:grpSpLocks/>
          </p:cNvGrpSpPr>
          <p:nvPr/>
        </p:nvGrpSpPr>
        <p:grpSpPr bwMode="auto">
          <a:xfrm>
            <a:off x="1268413" y="4787900"/>
            <a:ext cx="320675" cy="1420813"/>
            <a:chOff x="2313296" y="4624612"/>
            <a:chExt cx="321666" cy="1420403"/>
          </a:xfrm>
        </p:grpSpPr>
        <p:sp>
          <p:nvSpPr>
            <p:cNvPr id="27685" name="TextBox 44"/>
            <p:cNvSpPr txBox="1">
              <a:spLocks noChangeArrowheads="1"/>
            </p:cNvSpPr>
            <p:nvPr/>
          </p:nvSpPr>
          <p:spPr bwMode="auto">
            <a:xfrm>
              <a:off x="2321404" y="5159992"/>
              <a:ext cx="313558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686" name="TextBox 49"/>
            <p:cNvSpPr txBox="1">
              <a:spLocks noChangeArrowheads="1"/>
            </p:cNvSpPr>
            <p:nvPr/>
          </p:nvSpPr>
          <p:spPr bwMode="auto">
            <a:xfrm>
              <a:off x="2313296" y="4624612"/>
              <a:ext cx="313558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7687" name="TextBox 58"/>
            <p:cNvSpPr txBox="1">
              <a:spLocks noChangeArrowheads="1"/>
            </p:cNvSpPr>
            <p:nvPr/>
          </p:nvSpPr>
          <p:spPr bwMode="auto">
            <a:xfrm>
              <a:off x="2313300" y="5675784"/>
              <a:ext cx="313558" cy="369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sp>
        <p:nvSpPr>
          <p:cNvPr id="65" name="Right Brace 64"/>
          <p:cNvSpPr/>
          <p:nvPr/>
        </p:nvSpPr>
        <p:spPr>
          <a:xfrm rot="16200000">
            <a:off x="1383506" y="4415632"/>
            <a:ext cx="182563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668" name="TextBox 63"/>
          <p:cNvSpPr txBox="1">
            <a:spLocks noChangeArrowheads="1"/>
          </p:cNvSpPr>
          <p:nvPr/>
        </p:nvSpPr>
        <p:spPr bwMode="auto">
          <a:xfrm>
            <a:off x="1281113" y="4267200"/>
            <a:ext cx="401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“0”</a:t>
            </a:r>
          </a:p>
        </p:txBody>
      </p:sp>
      <p:sp>
        <p:nvSpPr>
          <p:cNvPr id="27669" name="TextBox 64"/>
          <p:cNvSpPr txBox="1">
            <a:spLocks noChangeArrowheads="1"/>
          </p:cNvSpPr>
          <p:nvPr/>
        </p:nvSpPr>
        <p:spPr bwMode="auto">
          <a:xfrm>
            <a:off x="2270125" y="4267200"/>
            <a:ext cx="403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“2”</a:t>
            </a:r>
          </a:p>
        </p:txBody>
      </p:sp>
      <p:sp>
        <p:nvSpPr>
          <p:cNvPr id="27670" name="TextBox 65"/>
          <p:cNvSpPr txBox="1">
            <a:spLocks noChangeArrowheads="1"/>
          </p:cNvSpPr>
          <p:nvPr/>
        </p:nvSpPr>
        <p:spPr bwMode="auto">
          <a:xfrm>
            <a:off x="3259138" y="4267200"/>
            <a:ext cx="403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“4”</a:t>
            </a:r>
          </a:p>
        </p:txBody>
      </p:sp>
      <p:sp>
        <p:nvSpPr>
          <p:cNvPr id="27671" name="TextBox 66"/>
          <p:cNvSpPr txBox="1">
            <a:spLocks noChangeArrowheads="1"/>
          </p:cNvSpPr>
          <p:nvPr/>
        </p:nvSpPr>
        <p:spPr bwMode="auto">
          <a:xfrm>
            <a:off x="4248150" y="4267200"/>
            <a:ext cx="403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“0”</a:t>
            </a:r>
          </a:p>
        </p:txBody>
      </p:sp>
      <p:sp>
        <p:nvSpPr>
          <p:cNvPr id="73" name="Right Brace 72"/>
          <p:cNvSpPr/>
          <p:nvPr/>
        </p:nvSpPr>
        <p:spPr>
          <a:xfrm rot="16200000">
            <a:off x="1877218" y="4415632"/>
            <a:ext cx="182563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ight Brace 73"/>
          <p:cNvSpPr/>
          <p:nvPr/>
        </p:nvSpPr>
        <p:spPr>
          <a:xfrm rot="16200000">
            <a:off x="2369343" y="4415632"/>
            <a:ext cx="182563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5" name="Right Brace 74"/>
          <p:cNvSpPr/>
          <p:nvPr/>
        </p:nvSpPr>
        <p:spPr>
          <a:xfrm rot="16200000">
            <a:off x="2863056" y="4415632"/>
            <a:ext cx="182563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ight Brace 75"/>
          <p:cNvSpPr/>
          <p:nvPr/>
        </p:nvSpPr>
        <p:spPr>
          <a:xfrm rot="16200000">
            <a:off x="3350418" y="4415632"/>
            <a:ext cx="182563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7" name="Right Brace 76"/>
          <p:cNvSpPr/>
          <p:nvPr/>
        </p:nvSpPr>
        <p:spPr>
          <a:xfrm rot="16200000">
            <a:off x="3828256" y="4415632"/>
            <a:ext cx="182563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ight Brace 77"/>
          <p:cNvSpPr/>
          <p:nvPr/>
        </p:nvSpPr>
        <p:spPr>
          <a:xfrm rot="16200000">
            <a:off x="4323556" y="4415632"/>
            <a:ext cx="182563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9" name="Right Brace 78"/>
          <p:cNvSpPr/>
          <p:nvPr/>
        </p:nvSpPr>
        <p:spPr>
          <a:xfrm rot="16200000">
            <a:off x="4858543" y="4415632"/>
            <a:ext cx="182563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679" name="TextBox 63"/>
          <p:cNvSpPr txBox="1">
            <a:spLocks noChangeArrowheads="1"/>
          </p:cNvSpPr>
          <p:nvPr/>
        </p:nvSpPr>
        <p:spPr bwMode="auto">
          <a:xfrm>
            <a:off x="1776413" y="4267200"/>
            <a:ext cx="401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“1”</a:t>
            </a:r>
          </a:p>
        </p:txBody>
      </p:sp>
      <p:sp>
        <p:nvSpPr>
          <p:cNvPr id="27680" name="TextBox 64"/>
          <p:cNvSpPr txBox="1">
            <a:spLocks noChangeArrowheads="1"/>
          </p:cNvSpPr>
          <p:nvPr/>
        </p:nvSpPr>
        <p:spPr bwMode="auto">
          <a:xfrm>
            <a:off x="2763838" y="4267200"/>
            <a:ext cx="403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“3”</a:t>
            </a:r>
          </a:p>
        </p:txBody>
      </p:sp>
      <p:sp>
        <p:nvSpPr>
          <p:cNvPr id="27681" name="TextBox 65"/>
          <p:cNvSpPr txBox="1">
            <a:spLocks noChangeArrowheads="1"/>
          </p:cNvSpPr>
          <p:nvPr/>
        </p:nvSpPr>
        <p:spPr bwMode="auto">
          <a:xfrm>
            <a:off x="3754438" y="4267200"/>
            <a:ext cx="401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“5”</a:t>
            </a:r>
          </a:p>
        </p:txBody>
      </p:sp>
      <p:sp>
        <p:nvSpPr>
          <p:cNvPr id="27682" name="TextBox 66"/>
          <p:cNvSpPr txBox="1">
            <a:spLocks noChangeArrowheads="1"/>
          </p:cNvSpPr>
          <p:nvPr/>
        </p:nvSpPr>
        <p:spPr bwMode="auto">
          <a:xfrm>
            <a:off x="4756150" y="4267200"/>
            <a:ext cx="401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“1”</a:t>
            </a:r>
          </a:p>
        </p:txBody>
      </p:sp>
      <p:sp>
        <p:nvSpPr>
          <p:cNvPr id="27684" name="TextBox 90"/>
          <p:cNvSpPr txBox="1">
            <a:spLocks noChangeArrowheads="1"/>
          </p:cNvSpPr>
          <p:nvPr/>
        </p:nvSpPr>
        <p:spPr bwMode="auto">
          <a:xfrm>
            <a:off x="247885" y="1495961"/>
            <a:ext cx="211431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en-US" dirty="0" smtClean="0"/>
              <a:t>The </a:t>
            </a:r>
            <a:r>
              <a:rPr lang="en-US" dirty="0"/>
              <a:t>upper limit of the count is 5; therefore, the reset circuit must detect a 6 (count +1).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80704"/>
            <a:ext cx="6414287" cy="307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0886" y="0"/>
            <a:ext cx="9144000" cy="1219200"/>
          </a:xfrm>
        </p:spPr>
        <p:txBody>
          <a:bodyPr/>
          <a:lstStyle/>
          <a:p>
            <a:r>
              <a:rPr lang="en-US" sz="4200" dirty="0" smtClean="0"/>
              <a:t>Asynchronous Counter Design Steps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1200"/>
              </a:spcAft>
              <a:buFontTx/>
              <a:buAutoNum type="arabicParenR"/>
            </a:pPr>
            <a:r>
              <a:rPr lang="en-US" sz="2400" dirty="0" smtClean="0"/>
              <a:t>Select Counter Type</a:t>
            </a:r>
          </a:p>
          <a:p>
            <a:pPr marL="1023938" lvl="2" indent="-223838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/>
              <a:t>Up or Down</a:t>
            </a:r>
          </a:p>
          <a:p>
            <a:pPr marL="1023938" lvl="2" indent="-223838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/>
              <a:t>Modulus</a:t>
            </a:r>
            <a:endParaRPr lang="en-US" sz="2200" dirty="0" smtClean="0"/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Tx/>
              <a:buAutoNum type="arabicParenR"/>
            </a:pPr>
            <a:r>
              <a:rPr lang="en-US" sz="2400" dirty="0" smtClean="0"/>
              <a:t>Select Flip-Flop Type</a:t>
            </a:r>
          </a:p>
          <a:p>
            <a:pPr marL="1023938" lvl="2" indent="-223838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/>
              <a:t>D (74LS74)</a:t>
            </a:r>
          </a:p>
          <a:p>
            <a:pPr marL="1023938" lvl="2" indent="-223838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/>
              <a:t>J/K (74LS76)</a:t>
            </a:r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Tx/>
              <a:buAutoNum type="arabicParenR"/>
            </a:pPr>
            <a:r>
              <a:rPr lang="en-US" sz="2400" dirty="0" smtClean="0"/>
              <a:t>Determine Number of Flip-Flops</a:t>
            </a:r>
          </a:p>
          <a:p>
            <a:pPr marL="1023938" lvl="2" indent="-223838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/>
              <a:t>2 </a:t>
            </a:r>
            <a:r>
              <a:rPr lang="en-US" sz="2200" baseline="30000" dirty="0" smtClean="0"/>
              <a:t># Flip-Flops </a:t>
            </a:r>
            <a:r>
              <a:rPr lang="en-US" sz="2200" dirty="0" smtClean="0">
                <a:sym typeface="Symbol" pitchFamily="18" charset="2"/>
              </a:rPr>
              <a:t> </a:t>
            </a:r>
            <a:r>
              <a:rPr lang="en-US" sz="2200" dirty="0" smtClean="0">
                <a:sym typeface="Symbol" pitchFamily="18" charset="2"/>
              </a:rPr>
              <a:t>Modulus</a:t>
            </a:r>
            <a:endParaRPr lang="en-US" sz="2200" dirty="0" smtClean="0"/>
          </a:p>
          <a:p>
            <a:pPr marL="514350" indent="-514350">
              <a:spcBef>
                <a:spcPct val="0"/>
              </a:spcBef>
              <a:spcAft>
                <a:spcPts val="1200"/>
              </a:spcAft>
              <a:buFontTx/>
              <a:buAutoNum type="arabicParenR"/>
            </a:pPr>
            <a:r>
              <a:rPr lang="en-US" sz="2400" dirty="0" smtClean="0"/>
              <a:t>Design Count Limit Logic</a:t>
            </a:r>
          </a:p>
          <a:p>
            <a:pPr marL="1023938" lvl="2" indent="-223838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/>
              <a:t>Input to reset logic circuit is count limit plus one for up counters (minus one for down counters)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18118-EADD-43D0-B497-06B7BF4BC6B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Asynchronous Counters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F1DBF-DC15-4711-96E9-CFCED4E2831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457200" y="12954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800"/>
              </a:spcAft>
            </a:pPr>
            <a:r>
              <a:rPr lang="en-US" sz="3200" dirty="0"/>
              <a:t>This presentation will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Define </a:t>
            </a:r>
            <a:r>
              <a:rPr lang="en-US" sz="2800" i="1" dirty="0"/>
              <a:t>asynchronous counters</a:t>
            </a:r>
            <a:r>
              <a:rPr lang="en-US" sz="2800" dirty="0"/>
              <a:t>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Define the terms </a:t>
            </a:r>
            <a:r>
              <a:rPr lang="en-US" sz="2800" i="1" dirty="0"/>
              <a:t>states</a:t>
            </a:r>
            <a:r>
              <a:rPr lang="en-US" sz="2800" dirty="0"/>
              <a:t> and </a:t>
            </a:r>
            <a:r>
              <a:rPr lang="en-US" sz="2800" i="1" dirty="0"/>
              <a:t>modulus</a:t>
            </a:r>
            <a:r>
              <a:rPr lang="en-US" sz="2800" dirty="0"/>
              <a:t>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Provide multiple examples of asynchronous counters designed with D &amp; J/K flip-flops.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Explain an asynchronous counter’s ripple effect.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800" dirty="0"/>
              <a:t>Summarize the asynchronous counter design steps.</a:t>
            </a:r>
            <a:endParaRPr lang="en-US" sz="2400" dirty="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sz="24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Asynchronous Counters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Only the first flip-flop is clocked by an external clock. All subsequent flip-flops are clocked by the output of the preceding flip-flop.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Asynchronous counters are slower than synchronous counters (discussed later) because of the delay in the transmission of the pulses from flip-flop to flip-flop.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Asynchronous counters are also called ripple counters because of the way the clock pulses, or ripples, its way through the flip-flops.</a:t>
            </a:r>
          </a:p>
          <a:p>
            <a:pPr lvl="1"/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CC5C7-27E0-4977-8935-34F94373A2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States / Modulus / Flip-Flops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smtClean="0"/>
              <a:t>The number of flip-flops determines the count limit or number of states: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800" smtClean="0"/>
              <a:t>			States = 2 </a:t>
            </a:r>
            <a:r>
              <a:rPr lang="en-US" sz="2800" baseline="30000" smtClean="0"/>
              <a:t>(# of flip-flops)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smtClean="0"/>
              <a:t>The number of states used is called the MODULUS.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sz="2800" smtClean="0"/>
              <a:t>For example, a Modulus-12 counter (Mod-12) would count from 0 (0000) to 11 (1011) and would require four flip-flops (2</a:t>
            </a:r>
            <a:r>
              <a:rPr lang="en-US" sz="2800" baseline="30000" smtClean="0"/>
              <a:t>4</a:t>
            </a:r>
            <a:r>
              <a:rPr lang="en-US" sz="2800" smtClean="0"/>
              <a:t> = 16 states; 12 are used)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9C7CF-824B-4216-8ACA-D1F12CFFFDB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Asynchronous Counter</a:t>
            </a:r>
            <a:br>
              <a:rPr lang="en-US" dirty="0" smtClean="0"/>
            </a:br>
            <a:r>
              <a:rPr lang="en-US" sz="1800" dirty="0" smtClean="0"/>
              <a:t>1Bit: D Flip-Flop - Positive </a:t>
            </a:r>
            <a:r>
              <a:rPr lang="en-US" sz="1800" dirty="0"/>
              <a:t>Edge Trigger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C70B4-0DFF-4333-8399-ED7EA12F3B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95800"/>
            <a:ext cx="51720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1133475" y="6200775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CLK</a:t>
            </a:r>
          </a:p>
        </p:txBody>
      </p:sp>
      <p:sp>
        <p:nvSpPr>
          <p:cNvPr id="19463" name="TextBox 9"/>
          <p:cNvSpPr txBox="1">
            <a:spLocks noChangeArrowheads="1"/>
          </p:cNvSpPr>
          <p:nvPr/>
        </p:nvSpPr>
        <p:spPr bwMode="auto">
          <a:xfrm>
            <a:off x="1133475" y="56880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</a:t>
            </a:r>
          </a:p>
        </p:txBody>
      </p:sp>
      <p:cxnSp>
        <p:nvCxnSpPr>
          <p:cNvPr id="19" name="Curved Connector 18"/>
          <p:cNvCxnSpPr/>
          <p:nvPr/>
        </p:nvCxnSpPr>
        <p:spPr>
          <a:xfrm rot="10800000">
            <a:off x="27432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0800000">
            <a:off x="54102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TextBox 21"/>
          <p:cNvSpPr txBox="1">
            <a:spLocks noChangeArrowheads="1"/>
          </p:cNvSpPr>
          <p:nvPr/>
        </p:nvSpPr>
        <p:spPr bwMode="auto">
          <a:xfrm>
            <a:off x="2057400" y="56769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19467" name="TextBox 22"/>
          <p:cNvSpPr txBox="1">
            <a:spLocks noChangeArrowheads="1"/>
          </p:cNvSpPr>
          <p:nvPr/>
        </p:nvSpPr>
        <p:spPr bwMode="auto">
          <a:xfrm>
            <a:off x="3878263" y="56769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19468" name="TextBox 23"/>
          <p:cNvSpPr txBox="1">
            <a:spLocks noChangeArrowheads="1"/>
          </p:cNvSpPr>
          <p:nvPr/>
        </p:nvSpPr>
        <p:spPr bwMode="auto">
          <a:xfrm>
            <a:off x="5783263" y="56769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19469" name="TextBox 24"/>
          <p:cNvSpPr txBox="1">
            <a:spLocks noChangeArrowheads="1"/>
          </p:cNvSpPr>
          <p:nvPr/>
        </p:nvSpPr>
        <p:spPr bwMode="auto">
          <a:xfrm>
            <a:off x="6896100" y="5715000"/>
            <a:ext cx="952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Repeats →</a:t>
            </a:r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3475626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86275"/>
            <a:ext cx="5181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Asynchronous Counter</a:t>
            </a:r>
            <a:br>
              <a:rPr lang="en-US" dirty="0" smtClean="0"/>
            </a:br>
            <a:r>
              <a:rPr lang="en-US" sz="1800" dirty="0"/>
              <a:t>2 Bit </a:t>
            </a:r>
            <a:r>
              <a:rPr lang="en-US" sz="1800" dirty="0" smtClean="0">
                <a:solidFill>
                  <a:schemeClr val="tx1"/>
                </a:solidFill>
              </a:rPr>
              <a:t>Up</a:t>
            </a:r>
            <a:r>
              <a:rPr lang="en-US" sz="1800" dirty="0" smtClean="0"/>
              <a:t> Counter: D Flip-</a:t>
            </a:r>
            <a:r>
              <a:rPr lang="en-US" sz="1800" dirty="0"/>
              <a:t>Flops </a:t>
            </a:r>
            <a:r>
              <a:rPr lang="en-US" sz="1800" dirty="0" smtClean="0"/>
              <a:t>- Positive </a:t>
            </a:r>
            <a:r>
              <a:rPr lang="en-US" sz="1800" dirty="0"/>
              <a:t>Edge Trigger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4F0E0-3746-4936-B6BE-8B8768C7116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1133475" y="6200775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CLK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1133475" y="56880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</a:t>
            </a:r>
          </a:p>
        </p:txBody>
      </p:sp>
      <p:cxnSp>
        <p:nvCxnSpPr>
          <p:cNvPr id="19" name="Curved Connector 18"/>
          <p:cNvCxnSpPr/>
          <p:nvPr/>
        </p:nvCxnSpPr>
        <p:spPr>
          <a:xfrm rot="10800000">
            <a:off x="22098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>
            <a:off x="32766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0800000">
            <a:off x="4351338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0800000">
            <a:off x="540861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0800000">
            <a:off x="647541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43"/>
          <p:cNvSpPr txBox="1">
            <a:spLocks noChangeArrowheads="1"/>
          </p:cNvSpPr>
          <p:nvPr/>
        </p:nvSpPr>
        <p:spPr bwMode="auto">
          <a:xfrm>
            <a:off x="1133475" y="51673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Q1</a:t>
            </a:r>
          </a:p>
        </p:txBody>
      </p:sp>
      <p:sp>
        <p:nvSpPr>
          <p:cNvPr id="20497" name="TextBox 44"/>
          <p:cNvSpPr txBox="1">
            <a:spLocks noChangeArrowheads="1"/>
          </p:cNvSpPr>
          <p:nvPr/>
        </p:nvSpPr>
        <p:spPr bwMode="auto">
          <a:xfrm>
            <a:off x="2590800" y="565467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20498" name="TextBox 47"/>
          <p:cNvSpPr txBox="1">
            <a:spLocks noChangeArrowheads="1"/>
          </p:cNvSpPr>
          <p:nvPr/>
        </p:nvSpPr>
        <p:spPr bwMode="auto">
          <a:xfrm>
            <a:off x="7239000" y="5486400"/>
            <a:ext cx="952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Repeats →</a:t>
            </a:r>
            <a:endParaRPr lang="en-US"/>
          </a:p>
        </p:txBody>
      </p:sp>
      <p:sp>
        <p:nvSpPr>
          <p:cNvPr id="49" name="Right Brace 48"/>
          <p:cNvSpPr/>
          <p:nvPr/>
        </p:nvSpPr>
        <p:spPr>
          <a:xfrm>
            <a:off x="7010400" y="5181600"/>
            <a:ext cx="152400" cy="838200"/>
          </a:xfrm>
          <a:prstGeom prst="rightBrac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00" name="TextBox 49"/>
          <p:cNvSpPr txBox="1">
            <a:spLocks noChangeArrowheads="1"/>
          </p:cNvSpPr>
          <p:nvPr/>
        </p:nvSpPr>
        <p:spPr bwMode="auto">
          <a:xfrm>
            <a:off x="2582863" y="513238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20501" name="TextBox 50"/>
          <p:cNvSpPr txBox="1">
            <a:spLocks noChangeArrowheads="1"/>
          </p:cNvSpPr>
          <p:nvPr/>
        </p:nvSpPr>
        <p:spPr bwMode="auto">
          <a:xfrm>
            <a:off x="3654425" y="565467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20502" name="TextBox 51"/>
          <p:cNvSpPr txBox="1">
            <a:spLocks noChangeArrowheads="1"/>
          </p:cNvSpPr>
          <p:nvPr/>
        </p:nvSpPr>
        <p:spPr bwMode="auto">
          <a:xfrm>
            <a:off x="3646488" y="513238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20503" name="TextBox 52"/>
          <p:cNvSpPr txBox="1">
            <a:spLocks noChangeArrowheads="1"/>
          </p:cNvSpPr>
          <p:nvPr/>
        </p:nvSpPr>
        <p:spPr bwMode="auto">
          <a:xfrm>
            <a:off x="4743450" y="565467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0</a:t>
            </a:r>
          </a:p>
        </p:txBody>
      </p:sp>
      <p:sp>
        <p:nvSpPr>
          <p:cNvPr id="20504" name="TextBox 53"/>
          <p:cNvSpPr txBox="1">
            <a:spLocks noChangeArrowheads="1"/>
          </p:cNvSpPr>
          <p:nvPr/>
        </p:nvSpPr>
        <p:spPr bwMode="auto">
          <a:xfrm>
            <a:off x="4735513" y="513238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20505" name="TextBox 54"/>
          <p:cNvSpPr txBox="1">
            <a:spLocks noChangeArrowheads="1"/>
          </p:cNvSpPr>
          <p:nvPr/>
        </p:nvSpPr>
        <p:spPr bwMode="auto">
          <a:xfrm>
            <a:off x="5783263" y="5654675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20506" name="TextBox 55"/>
          <p:cNvSpPr txBox="1">
            <a:spLocks noChangeArrowheads="1"/>
          </p:cNvSpPr>
          <p:nvPr/>
        </p:nvSpPr>
        <p:spPr bwMode="auto">
          <a:xfrm>
            <a:off x="5775325" y="51323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1</a:t>
            </a:r>
          </a:p>
        </p:txBody>
      </p:sp>
      <p:sp>
        <p:nvSpPr>
          <p:cNvPr id="59" name="Right Brace 58"/>
          <p:cNvSpPr/>
          <p:nvPr/>
        </p:nvSpPr>
        <p:spPr>
          <a:xfrm rot="16200000">
            <a:off x="2643188" y="3848100"/>
            <a:ext cx="182562" cy="1004888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" name="Right Brace 60"/>
          <p:cNvSpPr/>
          <p:nvPr/>
        </p:nvSpPr>
        <p:spPr>
          <a:xfrm rot="16200000">
            <a:off x="3713957" y="3847306"/>
            <a:ext cx="182562" cy="1006475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Right Brace 61"/>
          <p:cNvSpPr/>
          <p:nvPr/>
        </p:nvSpPr>
        <p:spPr>
          <a:xfrm rot="16200000">
            <a:off x="4784726" y="3848100"/>
            <a:ext cx="182562" cy="1004887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3" name="Right Brace 62"/>
          <p:cNvSpPr/>
          <p:nvPr/>
        </p:nvSpPr>
        <p:spPr>
          <a:xfrm rot="16200000">
            <a:off x="5855495" y="3847306"/>
            <a:ext cx="182562" cy="1006475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11" name="TextBox 63"/>
          <p:cNvSpPr txBox="1">
            <a:spLocks noChangeArrowheads="1"/>
          </p:cNvSpPr>
          <p:nvPr/>
        </p:nvSpPr>
        <p:spPr bwMode="auto">
          <a:xfrm>
            <a:off x="2541588" y="3960813"/>
            <a:ext cx="403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“0”</a:t>
            </a:r>
          </a:p>
        </p:txBody>
      </p:sp>
      <p:sp>
        <p:nvSpPr>
          <p:cNvPr id="20512" name="TextBox 64"/>
          <p:cNvSpPr txBox="1">
            <a:spLocks noChangeArrowheads="1"/>
          </p:cNvSpPr>
          <p:nvPr/>
        </p:nvSpPr>
        <p:spPr bwMode="auto">
          <a:xfrm>
            <a:off x="3622675" y="3960813"/>
            <a:ext cx="401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“1”</a:t>
            </a:r>
          </a:p>
        </p:txBody>
      </p:sp>
      <p:sp>
        <p:nvSpPr>
          <p:cNvPr id="20513" name="TextBox 65"/>
          <p:cNvSpPr txBox="1">
            <a:spLocks noChangeArrowheads="1"/>
          </p:cNvSpPr>
          <p:nvPr/>
        </p:nvSpPr>
        <p:spPr bwMode="auto">
          <a:xfrm>
            <a:off x="4689475" y="3960813"/>
            <a:ext cx="401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“2”</a:t>
            </a:r>
          </a:p>
        </p:txBody>
      </p:sp>
      <p:sp>
        <p:nvSpPr>
          <p:cNvPr id="20514" name="TextBox 66"/>
          <p:cNvSpPr txBox="1">
            <a:spLocks noChangeArrowheads="1"/>
          </p:cNvSpPr>
          <p:nvPr/>
        </p:nvSpPr>
        <p:spPr bwMode="auto">
          <a:xfrm>
            <a:off x="5756275" y="3960813"/>
            <a:ext cx="401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“3”</a:t>
            </a:r>
          </a:p>
        </p:txBody>
      </p:sp>
      <p:grpSp>
        <p:nvGrpSpPr>
          <p:cNvPr id="20515" name="Group 44"/>
          <p:cNvGrpSpPr>
            <a:grpSpLocks/>
          </p:cNvGrpSpPr>
          <p:nvPr/>
        </p:nvGrpSpPr>
        <p:grpSpPr bwMode="auto">
          <a:xfrm>
            <a:off x="381000" y="1584325"/>
            <a:ext cx="2438400" cy="1920875"/>
            <a:chOff x="368300" y="1587254"/>
            <a:chExt cx="2438400" cy="1919951"/>
          </a:xfrm>
        </p:grpSpPr>
        <p:sp>
          <p:nvSpPr>
            <p:cNvPr id="20516" name="TextBox 36"/>
            <p:cNvSpPr txBox="1">
              <a:spLocks noChangeArrowheads="1"/>
            </p:cNvSpPr>
            <p:nvPr/>
          </p:nvSpPr>
          <p:spPr bwMode="auto">
            <a:xfrm>
              <a:off x="368300" y="1587254"/>
              <a:ext cx="2438400" cy="1919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ts val="2400"/>
                </a:lnSpc>
              </a:pPr>
              <a:r>
                <a:rPr lang="en-US" dirty="0" smtClean="0"/>
                <a:t>Since </a:t>
              </a:r>
              <a:r>
                <a:rPr lang="en-US" dirty="0"/>
                <a:t>we want Q1 to toggle on the falling edge of Q0, </a:t>
              </a:r>
              <a:r>
                <a:rPr lang="en-US" dirty="0" smtClean="0"/>
                <a:t>we </a:t>
              </a:r>
              <a:r>
                <a:rPr lang="en-US" dirty="0"/>
                <a:t>must clock the second flip-flop from the       of the first.</a:t>
              </a:r>
            </a:p>
          </p:txBody>
        </p:sp>
        <p:graphicFrame>
          <p:nvGraphicFramePr>
            <p:cNvPr id="20517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5934738"/>
                </p:ext>
              </p:extLst>
            </p:nvPr>
          </p:nvGraphicFramePr>
          <p:xfrm>
            <a:off x="1755775" y="2791425"/>
            <a:ext cx="3651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0" name="Equation" r:id="rId5" imgW="304668" imgH="279279" progId="Equation.3">
                    <p:embed/>
                  </p:oleObj>
                </mc:Choice>
                <mc:Fallback>
                  <p:oleObj name="Equation" r:id="rId5" imgW="304668" imgH="279279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5775" y="2791425"/>
                          <a:ext cx="365125" cy="334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4" name="Curved Connector 43"/>
          <p:cNvCxnSpPr/>
          <p:nvPr/>
        </p:nvCxnSpPr>
        <p:spPr>
          <a:xfrm rot="10800000">
            <a:off x="2208212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10800000">
            <a:off x="4343401" y="5333999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10800000">
            <a:off x="6477001" y="53340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2" name="Picture 5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95400"/>
            <a:ext cx="4496196" cy="274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4473575"/>
            <a:ext cx="5172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Asynchronous Counter</a:t>
            </a:r>
            <a:br>
              <a:rPr lang="en-US" dirty="0" smtClean="0"/>
            </a:br>
            <a:r>
              <a:rPr lang="en-US" sz="1800" dirty="0"/>
              <a:t>3 Bit</a:t>
            </a:r>
            <a:r>
              <a:rPr lang="en-US" sz="1800" dirty="0" smtClean="0">
                <a:solidFill>
                  <a:schemeClr val="tx1"/>
                </a:solidFill>
              </a:rPr>
              <a:t> Up</a:t>
            </a:r>
            <a:r>
              <a:rPr lang="en-US" sz="1800" dirty="0" smtClean="0"/>
              <a:t> Counter: D Flip-</a:t>
            </a:r>
            <a:r>
              <a:rPr lang="en-US" sz="1800" dirty="0"/>
              <a:t>Flops - Positive Edge Trigger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BFF45-04A8-42DE-AF6C-67AAA0A766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1133475" y="6200775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CLK</a:t>
            </a:r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1133475" y="56880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</a:t>
            </a:r>
          </a:p>
        </p:txBody>
      </p:sp>
      <p:cxnSp>
        <p:nvCxnSpPr>
          <p:cNvPr id="19" name="Curved Connector 18"/>
          <p:cNvCxnSpPr/>
          <p:nvPr/>
        </p:nvCxnSpPr>
        <p:spPr>
          <a:xfrm rot="10800000">
            <a:off x="22098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>
            <a:off x="3276600" y="5881688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0800000">
            <a:off x="4351338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0800000">
            <a:off x="5408613" y="5881688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0800000">
            <a:off x="647541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9" name="TextBox 43"/>
          <p:cNvSpPr txBox="1">
            <a:spLocks noChangeArrowheads="1"/>
          </p:cNvSpPr>
          <p:nvPr/>
        </p:nvSpPr>
        <p:spPr bwMode="auto">
          <a:xfrm>
            <a:off x="1133475" y="51673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Q1</a:t>
            </a:r>
          </a:p>
        </p:txBody>
      </p:sp>
      <p:sp>
        <p:nvSpPr>
          <p:cNvPr id="21520" name="TextBox 47"/>
          <p:cNvSpPr txBox="1">
            <a:spLocks noChangeArrowheads="1"/>
          </p:cNvSpPr>
          <p:nvPr/>
        </p:nvSpPr>
        <p:spPr bwMode="auto">
          <a:xfrm>
            <a:off x="7239000" y="5189538"/>
            <a:ext cx="952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Repeats →</a:t>
            </a:r>
            <a:endParaRPr lang="en-US"/>
          </a:p>
        </p:txBody>
      </p:sp>
      <p:sp>
        <p:nvSpPr>
          <p:cNvPr id="49" name="Right Brace 48"/>
          <p:cNvSpPr/>
          <p:nvPr/>
        </p:nvSpPr>
        <p:spPr>
          <a:xfrm>
            <a:off x="7010400" y="4648200"/>
            <a:ext cx="152400" cy="1371600"/>
          </a:xfrm>
          <a:prstGeom prst="rightBrac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1522" name="Group 66"/>
          <p:cNvGrpSpPr>
            <a:grpSpLocks/>
          </p:cNvGrpSpPr>
          <p:nvPr/>
        </p:nvGrpSpPr>
        <p:grpSpPr bwMode="auto">
          <a:xfrm>
            <a:off x="2312988" y="4622800"/>
            <a:ext cx="320675" cy="1420813"/>
            <a:chOff x="2313296" y="4624612"/>
            <a:chExt cx="321012" cy="1420504"/>
          </a:xfrm>
        </p:grpSpPr>
        <p:sp>
          <p:nvSpPr>
            <p:cNvPr id="21581" name="TextBox 44"/>
            <p:cNvSpPr txBox="1">
              <a:spLocks noChangeArrowheads="1"/>
            </p:cNvSpPr>
            <p:nvPr/>
          </p:nvSpPr>
          <p:spPr bwMode="auto">
            <a:xfrm>
              <a:off x="2321402" y="51599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1582" name="TextBox 49"/>
            <p:cNvSpPr txBox="1">
              <a:spLocks noChangeArrowheads="1"/>
            </p:cNvSpPr>
            <p:nvPr/>
          </p:nvSpPr>
          <p:spPr bwMode="auto">
            <a:xfrm>
              <a:off x="2313296" y="46246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1583" name="TextBox 58"/>
            <p:cNvSpPr txBox="1">
              <a:spLocks noChangeArrowheads="1"/>
            </p:cNvSpPr>
            <p:nvPr/>
          </p:nvSpPr>
          <p:spPr bwMode="auto">
            <a:xfrm>
              <a:off x="2313296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1523" name="Group 68"/>
          <p:cNvGrpSpPr>
            <a:grpSpLocks/>
          </p:cNvGrpSpPr>
          <p:nvPr/>
        </p:nvGrpSpPr>
        <p:grpSpPr bwMode="auto">
          <a:xfrm>
            <a:off x="3368675" y="4622800"/>
            <a:ext cx="322263" cy="1420813"/>
            <a:chOff x="3350382" y="4624612"/>
            <a:chExt cx="321013" cy="1420504"/>
          </a:xfrm>
        </p:grpSpPr>
        <p:sp>
          <p:nvSpPr>
            <p:cNvPr id="21578" name="TextBox 50"/>
            <p:cNvSpPr txBox="1">
              <a:spLocks noChangeArrowheads="1"/>
            </p:cNvSpPr>
            <p:nvPr/>
          </p:nvSpPr>
          <p:spPr bwMode="auto">
            <a:xfrm>
              <a:off x="3358488" y="515999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1579" name="TextBox 51"/>
            <p:cNvSpPr txBox="1">
              <a:spLocks noChangeArrowheads="1"/>
            </p:cNvSpPr>
            <p:nvPr/>
          </p:nvSpPr>
          <p:spPr bwMode="auto">
            <a:xfrm>
              <a:off x="3350382" y="46246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1580" name="TextBox 59"/>
            <p:cNvSpPr txBox="1">
              <a:spLocks noChangeArrowheads="1"/>
            </p:cNvSpPr>
            <p:nvPr/>
          </p:nvSpPr>
          <p:spPr bwMode="auto">
            <a:xfrm>
              <a:off x="3350382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1524" name="Group 70"/>
          <p:cNvGrpSpPr>
            <a:grpSpLocks/>
          </p:cNvGrpSpPr>
          <p:nvPr/>
        </p:nvGrpSpPr>
        <p:grpSpPr bwMode="auto">
          <a:xfrm>
            <a:off x="4424363" y="4622800"/>
            <a:ext cx="322262" cy="1420813"/>
            <a:chOff x="4438790" y="4624612"/>
            <a:chExt cx="321012" cy="1420504"/>
          </a:xfrm>
        </p:grpSpPr>
        <p:sp>
          <p:nvSpPr>
            <p:cNvPr id="21575" name="TextBox 52"/>
            <p:cNvSpPr txBox="1">
              <a:spLocks noChangeArrowheads="1"/>
            </p:cNvSpPr>
            <p:nvPr/>
          </p:nvSpPr>
          <p:spPr bwMode="auto">
            <a:xfrm>
              <a:off x="4446896" y="51599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1576" name="TextBox 53"/>
            <p:cNvSpPr txBox="1">
              <a:spLocks noChangeArrowheads="1"/>
            </p:cNvSpPr>
            <p:nvPr/>
          </p:nvSpPr>
          <p:spPr bwMode="auto">
            <a:xfrm>
              <a:off x="4438790" y="462461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1577" name="TextBox 60"/>
            <p:cNvSpPr txBox="1">
              <a:spLocks noChangeArrowheads="1"/>
            </p:cNvSpPr>
            <p:nvPr/>
          </p:nvSpPr>
          <p:spPr bwMode="auto">
            <a:xfrm>
              <a:off x="4438790" y="5675784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1525" name="Group 72"/>
          <p:cNvGrpSpPr>
            <a:grpSpLocks/>
          </p:cNvGrpSpPr>
          <p:nvPr/>
        </p:nvGrpSpPr>
        <p:grpSpPr bwMode="auto">
          <a:xfrm>
            <a:off x="5481638" y="4622800"/>
            <a:ext cx="320675" cy="1420813"/>
            <a:chOff x="5478294" y="4624612"/>
            <a:chExt cx="321013" cy="1420504"/>
          </a:xfrm>
        </p:grpSpPr>
        <p:sp>
          <p:nvSpPr>
            <p:cNvPr id="21572" name="TextBox 54"/>
            <p:cNvSpPr txBox="1">
              <a:spLocks noChangeArrowheads="1"/>
            </p:cNvSpPr>
            <p:nvPr/>
          </p:nvSpPr>
          <p:spPr bwMode="auto">
            <a:xfrm>
              <a:off x="5486400" y="515999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1573" name="TextBox 55"/>
            <p:cNvSpPr txBox="1">
              <a:spLocks noChangeArrowheads="1"/>
            </p:cNvSpPr>
            <p:nvPr/>
          </p:nvSpPr>
          <p:spPr bwMode="auto">
            <a:xfrm>
              <a:off x="5478294" y="462461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1574" name="TextBox 61"/>
            <p:cNvSpPr txBox="1">
              <a:spLocks noChangeArrowheads="1"/>
            </p:cNvSpPr>
            <p:nvPr/>
          </p:nvSpPr>
          <p:spPr bwMode="auto">
            <a:xfrm>
              <a:off x="5478294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1526" name="Group 67"/>
          <p:cNvGrpSpPr>
            <a:grpSpLocks/>
          </p:cNvGrpSpPr>
          <p:nvPr/>
        </p:nvGrpSpPr>
        <p:grpSpPr bwMode="auto">
          <a:xfrm>
            <a:off x="2841625" y="4622800"/>
            <a:ext cx="320675" cy="1420813"/>
            <a:chOff x="2838589" y="4624612"/>
            <a:chExt cx="321012" cy="1420504"/>
          </a:xfrm>
        </p:grpSpPr>
        <p:sp>
          <p:nvSpPr>
            <p:cNvPr id="21569" name="TextBox 30"/>
            <p:cNvSpPr txBox="1">
              <a:spLocks noChangeArrowheads="1"/>
            </p:cNvSpPr>
            <p:nvPr/>
          </p:nvSpPr>
          <p:spPr bwMode="auto">
            <a:xfrm>
              <a:off x="2846695" y="51599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1570" name="TextBox 31"/>
            <p:cNvSpPr txBox="1">
              <a:spLocks noChangeArrowheads="1"/>
            </p:cNvSpPr>
            <p:nvPr/>
          </p:nvSpPr>
          <p:spPr bwMode="auto">
            <a:xfrm>
              <a:off x="2838589" y="46246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1571" name="TextBox 62"/>
            <p:cNvSpPr txBox="1">
              <a:spLocks noChangeArrowheads="1"/>
            </p:cNvSpPr>
            <p:nvPr/>
          </p:nvSpPr>
          <p:spPr bwMode="auto">
            <a:xfrm>
              <a:off x="2838589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1527" name="Group 69"/>
          <p:cNvGrpSpPr>
            <a:grpSpLocks/>
          </p:cNvGrpSpPr>
          <p:nvPr/>
        </p:nvGrpSpPr>
        <p:grpSpPr bwMode="auto">
          <a:xfrm>
            <a:off x="3897313" y="4622800"/>
            <a:ext cx="320675" cy="1420813"/>
            <a:chOff x="3902971" y="4624612"/>
            <a:chExt cx="321013" cy="1420504"/>
          </a:xfrm>
        </p:grpSpPr>
        <p:sp>
          <p:nvSpPr>
            <p:cNvPr id="21566" name="TextBox 33"/>
            <p:cNvSpPr txBox="1">
              <a:spLocks noChangeArrowheads="1"/>
            </p:cNvSpPr>
            <p:nvPr/>
          </p:nvSpPr>
          <p:spPr bwMode="auto">
            <a:xfrm>
              <a:off x="3911077" y="515999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1567" name="TextBox 34"/>
            <p:cNvSpPr txBox="1">
              <a:spLocks noChangeArrowheads="1"/>
            </p:cNvSpPr>
            <p:nvPr/>
          </p:nvSpPr>
          <p:spPr bwMode="auto">
            <a:xfrm>
              <a:off x="3902971" y="46246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1568" name="TextBox 63"/>
            <p:cNvSpPr txBox="1">
              <a:spLocks noChangeArrowheads="1"/>
            </p:cNvSpPr>
            <p:nvPr/>
          </p:nvSpPr>
          <p:spPr bwMode="auto">
            <a:xfrm>
              <a:off x="3902971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1528" name="Group 71"/>
          <p:cNvGrpSpPr>
            <a:grpSpLocks/>
          </p:cNvGrpSpPr>
          <p:nvPr/>
        </p:nvGrpSpPr>
        <p:grpSpPr bwMode="auto">
          <a:xfrm>
            <a:off x="4953000" y="4622800"/>
            <a:ext cx="320675" cy="1420813"/>
            <a:chOff x="4991379" y="4624612"/>
            <a:chExt cx="321012" cy="1420504"/>
          </a:xfrm>
        </p:grpSpPr>
        <p:sp>
          <p:nvSpPr>
            <p:cNvPr id="21563" name="TextBox 35"/>
            <p:cNvSpPr txBox="1">
              <a:spLocks noChangeArrowheads="1"/>
            </p:cNvSpPr>
            <p:nvPr/>
          </p:nvSpPr>
          <p:spPr bwMode="auto">
            <a:xfrm>
              <a:off x="4999485" y="51599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1564" name="TextBox 36"/>
            <p:cNvSpPr txBox="1">
              <a:spLocks noChangeArrowheads="1"/>
            </p:cNvSpPr>
            <p:nvPr/>
          </p:nvSpPr>
          <p:spPr bwMode="auto">
            <a:xfrm>
              <a:off x="4991379" y="462461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1565" name="TextBox 64"/>
            <p:cNvSpPr txBox="1">
              <a:spLocks noChangeArrowheads="1"/>
            </p:cNvSpPr>
            <p:nvPr/>
          </p:nvSpPr>
          <p:spPr bwMode="auto">
            <a:xfrm>
              <a:off x="4991379" y="5675784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1529" name="Group 73"/>
          <p:cNvGrpSpPr>
            <a:grpSpLocks/>
          </p:cNvGrpSpPr>
          <p:nvPr/>
        </p:nvGrpSpPr>
        <p:grpSpPr bwMode="auto">
          <a:xfrm>
            <a:off x="6008688" y="4622800"/>
            <a:ext cx="320675" cy="1420813"/>
            <a:chOff x="6030883" y="4624612"/>
            <a:chExt cx="321013" cy="1420504"/>
          </a:xfrm>
        </p:grpSpPr>
        <p:sp>
          <p:nvSpPr>
            <p:cNvPr id="21560" name="TextBox 37"/>
            <p:cNvSpPr txBox="1">
              <a:spLocks noChangeArrowheads="1"/>
            </p:cNvSpPr>
            <p:nvPr/>
          </p:nvSpPr>
          <p:spPr bwMode="auto">
            <a:xfrm>
              <a:off x="6038989" y="515999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1561" name="TextBox 46"/>
            <p:cNvSpPr txBox="1">
              <a:spLocks noChangeArrowheads="1"/>
            </p:cNvSpPr>
            <p:nvPr/>
          </p:nvSpPr>
          <p:spPr bwMode="auto">
            <a:xfrm>
              <a:off x="6030883" y="462461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1562" name="TextBox 65"/>
            <p:cNvSpPr txBox="1">
              <a:spLocks noChangeArrowheads="1"/>
            </p:cNvSpPr>
            <p:nvPr/>
          </p:nvSpPr>
          <p:spPr bwMode="auto">
            <a:xfrm>
              <a:off x="6030883" y="5675784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sp>
        <p:nvSpPr>
          <p:cNvPr id="21530" name="TextBox 79"/>
          <p:cNvSpPr txBox="1">
            <a:spLocks noChangeArrowheads="1"/>
          </p:cNvSpPr>
          <p:nvPr/>
        </p:nvSpPr>
        <p:spPr bwMode="auto">
          <a:xfrm>
            <a:off x="1143000" y="46482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Q2</a:t>
            </a:r>
          </a:p>
        </p:txBody>
      </p:sp>
      <p:cxnSp>
        <p:nvCxnSpPr>
          <p:cNvPr id="81" name="Curved Connector 80"/>
          <p:cNvCxnSpPr/>
          <p:nvPr/>
        </p:nvCxnSpPr>
        <p:spPr>
          <a:xfrm rot="10800000">
            <a:off x="273526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rot="10800000">
            <a:off x="38100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/>
          <p:nvPr/>
        </p:nvCxnSpPr>
        <p:spPr>
          <a:xfrm rot="10800000">
            <a:off x="4867275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/>
          <p:nvPr/>
        </p:nvCxnSpPr>
        <p:spPr>
          <a:xfrm rot="10800000">
            <a:off x="5934075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ight Brace 64"/>
          <p:cNvSpPr/>
          <p:nvPr/>
        </p:nvSpPr>
        <p:spPr>
          <a:xfrm rot="16200000">
            <a:off x="2388394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542" name="TextBox 63"/>
          <p:cNvSpPr txBox="1">
            <a:spLocks noChangeArrowheads="1"/>
          </p:cNvSpPr>
          <p:nvPr/>
        </p:nvSpPr>
        <p:spPr bwMode="auto">
          <a:xfrm>
            <a:off x="2286000" y="3960813"/>
            <a:ext cx="403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“0”</a:t>
            </a:r>
          </a:p>
        </p:txBody>
      </p:sp>
      <p:sp>
        <p:nvSpPr>
          <p:cNvPr id="21543" name="TextBox 64"/>
          <p:cNvSpPr txBox="1">
            <a:spLocks noChangeArrowheads="1"/>
          </p:cNvSpPr>
          <p:nvPr/>
        </p:nvSpPr>
        <p:spPr bwMode="auto">
          <a:xfrm>
            <a:off x="3357563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“2”</a:t>
            </a:r>
          </a:p>
        </p:txBody>
      </p:sp>
      <p:sp>
        <p:nvSpPr>
          <p:cNvPr id="21544" name="TextBox 65"/>
          <p:cNvSpPr txBox="1">
            <a:spLocks noChangeArrowheads="1"/>
          </p:cNvSpPr>
          <p:nvPr/>
        </p:nvSpPr>
        <p:spPr bwMode="auto">
          <a:xfrm>
            <a:off x="4429125" y="3960813"/>
            <a:ext cx="4016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“4”</a:t>
            </a:r>
          </a:p>
        </p:txBody>
      </p:sp>
      <p:sp>
        <p:nvSpPr>
          <p:cNvPr id="21545" name="TextBox 66"/>
          <p:cNvSpPr txBox="1">
            <a:spLocks noChangeArrowheads="1"/>
          </p:cNvSpPr>
          <p:nvPr/>
        </p:nvSpPr>
        <p:spPr bwMode="auto">
          <a:xfrm>
            <a:off x="549910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“6”</a:t>
            </a:r>
          </a:p>
        </p:txBody>
      </p:sp>
      <p:sp>
        <p:nvSpPr>
          <p:cNvPr id="73" name="Right Brace 72"/>
          <p:cNvSpPr/>
          <p:nvPr/>
        </p:nvSpPr>
        <p:spPr>
          <a:xfrm rot="16200000">
            <a:off x="292338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ight Brace 73"/>
          <p:cNvSpPr/>
          <p:nvPr/>
        </p:nvSpPr>
        <p:spPr>
          <a:xfrm rot="16200000">
            <a:off x="345678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5" name="Right Brace 74"/>
          <p:cNvSpPr/>
          <p:nvPr/>
        </p:nvSpPr>
        <p:spPr>
          <a:xfrm rot="16200000">
            <a:off x="3991769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ight Brace 75"/>
          <p:cNvSpPr/>
          <p:nvPr/>
        </p:nvSpPr>
        <p:spPr>
          <a:xfrm rot="16200000">
            <a:off x="4526757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7" name="Right Brace 76"/>
          <p:cNvSpPr/>
          <p:nvPr/>
        </p:nvSpPr>
        <p:spPr>
          <a:xfrm rot="16200000">
            <a:off x="5060157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ight Brace 77"/>
          <p:cNvSpPr/>
          <p:nvPr/>
        </p:nvSpPr>
        <p:spPr>
          <a:xfrm rot="16200000">
            <a:off x="5595144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9" name="Right Brace 78"/>
          <p:cNvSpPr/>
          <p:nvPr/>
        </p:nvSpPr>
        <p:spPr>
          <a:xfrm rot="16200000">
            <a:off x="613013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553" name="TextBox 63"/>
          <p:cNvSpPr txBox="1">
            <a:spLocks noChangeArrowheads="1"/>
          </p:cNvSpPr>
          <p:nvPr/>
        </p:nvSpPr>
        <p:spPr bwMode="auto">
          <a:xfrm>
            <a:off x="2822575" y="3960813"/>
            <a:ext cx="4016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“1”</a:t>
            </a:r>
          </a:p>
        </p:txBody>
      </p:sp>
      <p:sp>
        <p:nvSpPr>
          <p:cNvPr id="21554" name="TextBox 64"/>
          <p:cNvSpPr txBox="1">
            <a:spLocks noChangeArrowheads="1"/>
          </p:cNvSpPr>
          <p:nvPr/>
        </p:nvSpPr>
        <p:spPr bwMode="auto">
          <a:xfrm>
            <a:off x="389255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“3”</a:t>
            </a:r>
          </a:p>
        </p:txBody>
      </p:sp>
      <p:sp>
        <p:nvSpPr>
          <p:cNvPr id="21555" name="TextBox 65"/>
          <p:cNvSpPr txBox="1">
            <a:spLocks noChangeArrowheads="1"/>
          </p:cNvSpPr>
          <p:nvPr/>
        </p:nvSpPr>
        <p:spPr bwMode="auto">
          <a:xfrm>
            <a:off x="4964113" y="3960813"/>
            <a:ext cx="4016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“5”</a:t>
            </a:r>
          </a:p>
        </p:txBody>
      </p:sp>
      <p:sp>
        <p:nvSpPr>
          <p:cNvPr id="21556" name="TextBox 66"/>
          <p:cNvSpPr txBox="1">
            <a:spLocks noChangeArrowheads="1"/>
          </p:cNvSpPr>
          <p:nvPr/>
        </p:nvSpPr>
        <p:spPr bwMode="auto">
          <a:xfrm>
            <a:off x="6034088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“7”</a:t>
            </a:r>
          </a:p>
        </p:txBody>
      </p:sp>
      <p:grpSp>
        <p:nvGrpSpPr>
          <p:cNvPr id="21557" name="Group 92"/>
          <p:cNvGrpSpPr>
            <a:grpSpLocks/>
          </p:cNvGrpSpPr>
          <p:nvPr/>
        </p:nvGrpSpPr>
        <p:grpSpPr bwMode="auto">
          <a:xfrm>
            <a:off x="381000" y="1584325"/>
            <a:ext cx="2057400" cy="1311275"/>
            <a:chOff x="304800" y="1508089"/>
            <a:chExt cx="2057400" cy="1311779"/>
          </a:xfrm>
        </p:grpSpPr>
        <p:sp>
          <p:nvSpPr>
            <p:cNvPr id="21558" name="TextBox 90"/>
            <p:cNvSpPr txBox="1">
              <a:spLocks noChangeArrowheads="1"/>
            </p:cNvSpPr>
            <p:nvPr/>
          </p:nvSpPr>
          <p:spPr bwMode="auto">
            <a:xfrm>
              <a:off x="304800" y="1508089"/>
              <a:ext cx="2057400" cy="1311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ts val="2400"/>
                </a:lnSpc>
              </a:pPr>
              <a:r>
                <a:rPr lang="en-US" dirty="0" smtClean="0"/>
                <a:t>The </a:t>
              </a:r>
              <a:r>
                <a:rPr lang="en-US" dirty="0"/>
                <a:t>CLKs are connected to the      of the  previous flip-flop.</a:t>
              </a:r>
            </a:p>
          </p:txBody>
        </p:sp>
        <p:graphicFrame>
          <p:nvGraphicFramePr>
            <p:cNvPr id="21559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403903"/>
                </p:ext>
              </p:extLst>
            </p:nvPr>
          </p:nvGraphicFramePr>
          <p:xfrm>
            <a:off x="2100943" y="1798843"/>
            <a:ext cx="228600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6" name="Equation" r:id="rId5" imgW="190500" imgH="279400" progId="Equation.3">
                    <p:embed/>
                  </p:oleObj>
                </mc:Choice>
                <mc:Fallback>
                  <p:oleObj name="Equation" r:id="rId5" imgW="190500" imgH="27940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0943" y="1798843"/>
                          <a:ext cx="228600" cy="334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80" name="Curved Connector 79"/>
          <p:cNvCxnSpPr/>
          <p:nvPr/>
        </p:nvCxnSpPr>
        <p:spPr>
          <a:xfrm rot="10800000">
            <a:off x="2209800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10800000">
            <a:off x="2209800" y="48006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/>
          <p:nvPr/>
        </p:nvCxnSpPr>
        <p:spPr>
          <a:xfrm rot="10800000">
            <a:off x="3276600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 rot="10800000">
            <a:off x="4343401" y="5333999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/>
          <p:nvPr/>
        </p:nvCxnSpPr>
        <p:spPr>
          <a:xfrm rot="10800000">
            <a:off x="4343401" y="48006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/>
          <p:nvPr/>
        </p:nvCxnSpPr>
        <p:spPr>
          <a:xfrm rot="10800000">
            <a:off x="5410201" y="53340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/>
          <p:nvPr/>
        </p:nvCxnSpPr>
        <p:spPr>
          <a:xfrm rot="10800000">
            <a:off x="6477001" y="5333999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/>
          <p:nvPr/>
        </p:nvCxnSpPr>
        <p:spPr>
          <a:xfrm rot="10800000">
            <a:off x="6477001" y="48006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600" name="Picture 9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131" y="1295400"/>
            <a:ext cx="6243269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The Ripple Effect</a:t>
            </a:r>
          </a:p>
        </p:txBody>
      </p:sp>
      <p:sp>
        <p:nvSpPr>
          <p:cNvPr id="22531" name="Content Placeholder 6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smtClean="0"/>
              <a:t>As the clock input “ripples” from the first flip-flop to the last, the propagation delays from the flip-flops accumulate. This causes the Q outputs to change at different times, resulting in the counter briefly producing incorrect counts. For example, as a 3 bit ripple counter counts from 7 to 0, it will briefly output the count 6 and 4.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4272-2A93-4A48-BE87-C95003C5112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762000" y="5561013"/>
            <a:ext cx="633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CLK</a:t>
            </a:r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762000" y="504825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</a:t>
            </a:r>
          </a:p>
        </p:txBody>
      </p:sp>
      <p:sp>
        <p:nvSpPr>
          <p:cNvPr id="22535" name="TextBox 43"/>
          <p:cNvSpPr txBox="1">
            <a:spLocks noChangeArrowheads="1"/>
          </p:cNvSpPr>
          <p:nvPr/>
        </p:nvSpPr>
        <p:spPr bwMode="auto">
          <a:xfrm>
            <a:off x="762000" y="452755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Q1</a:t>
            </a:r>
          </a:p>
        </p:txBody>
      </p:sp>
      <p:sp>
        <p:nvSpPr>
          <p:cNvPr id="22536" name="TextBox 79"/>
          <p:cNvSpPr txBox="1">
            <a:spLocks noChangeArrowheads="1"/>
          </p:cNvSpPr>
          <p:nvPr/>
        </p:nvSpPr>
        <p:spPr bwMode="auto">
          <a:xfrm>
            <a:off x="771525" y="4008438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Q2</a:t>
            </a:r>
          </a:p>
        </p:txBody>
      </p:sp>
      <p:pic>
        <p:nvPicPr>
          <p:cNvPr id="225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3883025"/>
            <a:ext cx="25431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8" name="Group 73"/>
          <p:cNvGrpSpPr>
            <a:grpSpLocks/>
          </p:cNvGrpSpPr>
          <p:nvPr/>
        </p:nvGrpSpPr>
        <p:grpSpPr bwMode="auto">
          <a:xfrm>
            <a:off x="2179638" y="3997325"/>
            <a:ext cx="320675" cy="1419225"/>
            <a:chOff x="6030883" y="4624612"/>
            <a:chExt cx="321013" cy="1420504"/>
          </a:xfrm>
        </p:grpSpPr>
        <p:sp>
          <p:nvSpPr>
            <p:cNvPr id="22565" name="TextBox 37"/>
            <p:cNvSpPr txBox="1">
              <a:spLocks noChangeArrowheads="1"/>
            </p:cNvSpPr>
            <p:nvPr/>
          </p:nvSpPr>
          <p:spPr bwMode="auto">
            <a:xfrm>
              <a:off x="6038989" y="515999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2566" name="TextBox 46"/>
            <p:cNvSpPr txBox="1">
              <a:spLocks noChangeArrowheads="1"/>
            </p:cNvSpPr>
            <p:nvPr/>
          </p:nvSpPr>
          <p:spPr bwMode="auto">
            <a:xfrm>
              <a:off x="6030883" y="4624612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2567" name="TextBox 65"/>
            <p:cNvSpPr txBox="1">
              <a:spLocks noChangeArrowheads="1"/>
            </p:cNvSpPr>
            <p:nvPr/>
          </p:nvSpPr>
          <p:spPr bwMode="auto">
            <a:xfrm>
              <a:off x="6030883" y="5675784"/>
              <a:ext cx="3129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2539" name="Group 74"/>
          <p:cNvGrpSpPr>
            <a:grpSpLocks/>
          </p:cNvGrpSpPr>
          <p:nvPr/>
        </p:nvGrpSpPr>
        <p:grpSpPr bwMode="auto">
          <a:xfrm>
            <a:off x="2708275" y="3997325"/>
            <a:ext cx="320675" cy="1419225"/>
            <a:chOff x="2313296" y="4624612"/>
            <a:chExt cx="321012" cy="1420504"/>
          </a:xfrm>
        </p:grpSpPr>
        <p:sp>
          <p:nvSpPr>
            <p:cNvPr id="22562" name="TextBox 75"/>
            <p:cNvSpPr txBox="1">
              <a:spLocks noChangeArrowheads="1"/>
            </p:cNvSpPr>
            <p:nvPr/>
          </p:nvSpPr>
          <p:spPr bwMode="auto">
            <a:xfrm>
              <a:off x="2321402" y="515999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2563" name="TextBox 76"/>
            <p:cNvSpPr txBox="1">
              <a:spLocks noChangeArrowheads="1"/>
            </p:cNvSpPr>
            <p:nvPr/>
          </p:nvSpPr>
          <p:spPr bwMode="auto">
            <a:xfrm>
              <a:off x="2313296" y="46246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2564" name="TextBox 77"/>
            <p:cNvSpPr txBox="1">
              <a:spLocks noChangeArrowheads="1"/>
            </p:cNvSpPr>
            <p:nvPr/>
          </p:nvSpPr>
          <p:spPr bwMode="auto">
            <a:xfrm>
              <a:off x="2313296" y="5675784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2540" name="Group 89"/>
          <p:cNvGrpSpPr>
            <a:grpSpLocks/>
          </p:cNvGrpSpPr>
          <p:nvPr/>
        </p:nvGrpSpPr>
        <p:grpSpPr bwMode="auto">
          <a:xfrm>
            <a:off x="1609725" y="6003925"/>
            <a:ext cx="1463675" cy="687388"/>
            <a:chOff x="1981200" y="5867400"/>
            <a:chExt cx="1463040" cy="688777"/>
          </a:xfrm>
        </p:grpSpPr>
        <p:cxnSp>
          <p:nvCxnSpPr>
            <p:cNvPr id="71" name="Straight Arrow Connector 70"/>
            <p:cNvCxnSpPr/>
            <p:nvPr/>
          </p:nvCxnSpPr>
          <p:spPr>
            <a:xfrm>
              <a:off x="1981200" y="6400288"/>
              <a:ext cx="1463040" cy="1590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59" name="TextBox 73"/>
            <p:cNvSpPr txBox="1">
              <a:spLocks noChangeArrowheads="1"/>
            </p:cNvSpPr>
            <p:nvPr/>
          </p:nvSpPr>
          <p:spPr bwMode="auto">
            <a:xfrm>
              <a:off x="2286000" y="6248400"/>
              <a:ext cx="792205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1 mSec</a:t>
              </a:r>
            </a:p>
          </p:txBody>
        </p:sp>
        <p:sp>
          <p:nvSpPr>
            <p:cNvPr id="79" name="Freeform 78"/>
            <p:cNvSpPr/>
            <p:nvPr/>
          </p:nvSpPr>
          <p:spPr>
            <a:xfrm>
              <a:off x="1981200" y="5867400"/>
              <a:ext cx="457002" cy="601288"/>
            </a:xfrm>
            <a:custGeom>
              <a:avLst/>
              <a:gdLst>
                <a:gd name="connsiteX0" fmla="*/ 0 w 177421"/>
                <a:gd name="connsiteY0" fmla="*/ 600501 h 600501"/>
                <a:gd name="connsiteX1" fmla="*/ 0 w 177421"/>
                <a:gd name="connsiteY1" fmla="*/ 409432 h 600501"/>
                <a:gd name="connsiteX2" fmla="*/ 177421 w 177421"/>
                <a:gd name="connsiteY2" fmla="*/ 286603 h 600501"/>
                <a:gd name="connsiteX3" fmla="*/ 177421 w 177421"/>
                <a:gd name="connsiteY3" fmla="*/ 0 h 60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421" h="600501">
                  <a:moveTo>
                    <a:pt x="0" y="600501"/>
                  </a:moveTo>
                  <a:lnTo>
                    <a:pt x="0" y="409432"/>
                  </a:lnTo>
                  <a:lnTo>
                    <a:pt x="177421" y="286603"/>
                  </a:lnTo>
                  <a:lnTo>
                    <a:pt x="177421" y="0"/>
                  </a:lnTo>
                </a:path>
              </a:pathLst>
            </a:custGeom>
            <a:ln w="9525">
              <a:solidFill>
                <a:srgbClr val="0000FF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 flipH="1">
              <a:off x="2971370" y="5867400"/>
              <a:ext cx="457002" cy="601288"/>
            </a:xfrm>
            <a:custGeom>
              <a:avLst/>
              <a:gdLst>
                <a:gd name="connsiteX0" fmla="*/ 0 w 177421"/>
                <a:gd name="connsiteY0" fmla="*/ 600501 h 600501"/>
                <a:gd name="connsiteX1" fmla="*/ 0 w 177421"/>
                <a:gd name="connsiteY1" fmla="*/ 409432 h 600501"/>
                <a:gd name="connsiteX2" fmla="*/ 177421 w 177421"/>
                <a:gd name="connsiteY2" fmla="*/ 286603 h 600501"/>
                <a:gd name="connsiteX3" fmla="*/ 177421 w 177421"/>
                <a:gd name="connsiteY3" fmla="*/ 0 h 60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421" h="600501">
                  <a:moveTo>
                    <a:pt x="0" y="600501"/>
                  </a:moveTo>
                  <a:lnTo>
                    <a:pt x="0" y="409432"/>
                  </a:lnTo>
                  <a:lnTo>
                    <a:pt x="177421" y="286603"/>
                  </a:lnTo>
                  <a:lnTo>
                    <a:pt x="177421" y="0"/>
                  </a:lnTo>
                </a:path>
              </a:pathLst>
            </a:custGeom>
            <a:ln w="9525">
              <a:solidFill>
                <a:srgbClr val="0000FF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1" name="Oval 90"/>
          <p:cNvSpPr/>
          <p:nvPr/>
        </p:nvSpPr>
        <p:spPr>
          <a:xfrm>
            <a:off x="2487613" y="3703638"/>
            <a:ext cx="228600" cy="2514600"/>
          </a:xfrm>
          <a:prstGeom prst="ellipse">
            <a:avLst/>
          </a:prstGeom>
          <a:ln w="1270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25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97313"/>
            <a:ext cx="21240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43" name="Group 97"/>
          <p:cNvGrpSpPr>
            <a:grpSpLocks/>
          </p:cNvGrpSpPr>
          <p:nvPr/>
        </p:nvGrpSpPr>
        <p:grpSpPr bwMode="auto">
          <a:xfrm>
            <a:off x="5638800" y="6016625"/>
            <a:ext cx="1463675" cy="688975"/>
            <a:chOff x="5410200" y="5894696"/>
            <a:chExt cx="1463040" cy="688777"/>
          </a:xfrm>
        </p:grpSpPr>
        <p:cxnSp>
          <p:nvCxnSpPr>
            <p:cNvPr id="93" name="Straight Arrow Connector 92"/>
            <p:cNvCxnSpPr/>
            <p:nvPr/>
          </p:nvCxnSpPr>
          <p:spPr>
            <a:xfrm>
              <a:off x="5410200" y="6427943"/>
              <a:ext cx="1463040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55" name="TextBox 93"/>
            <p:cNvSpPr txBox="1">
              <a:spLocks noChangeArrowheads="1"/>
            </p:cNvSpPr>
            <p:nvPr/>
          </p:nvSpPr>
          <p:spPr bwMode="auto">
            <a:xfrm>
              <a:off x="5666096" y="6275696"/>
              <a:ext cx="941283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100 nSec</a:t>
              </a:r>
            </a:p>
          </p:txBody>
        </p:sp>
        <p:sp>
          <p:nvSpPr>
            <p:cNvPr id="95" name="Freeform 94"/>
            <p:cNvSpPr/>
            <p:nvPr/>
          </p:nvSpPr>
          <p:spPr>
            <a:xfrm>
              <a:off x="5410200" y="5894696"/>
              <a:ext cx="457002" cy="599903"/>
            </a:xfrm>
            <a:custGeom>
              <a:avLst/>
              <a:gdLst>
                <a:gd name="connsiteX0" fmla="*/ 0 w 177421"/>
                <a:gd name="connsiteY0" fmla="*/ 600501 h 600501"/>
                <a:gd name="connsiteX1" fmla="*/ 0 w 177421"/>
                <a:gd name="connsiteY1" fmla="*/ 409432 h 600501"/>
                <a:gd name="connsiteX2" fmla="*/ 177421 w 177421"/>
                <a:gd name="connsiteY2" fmla="*/ 286603 h 600501"/>
                <a:gd name="connsiteX3" fmla="*/ 177421 w 177421"/>
                <a:gd name="connsiteY3" fmla="*/ 0 h 60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421" h="600501">
                  <a:moveTo>
                    <a:pt x="0" y="600501"/>
                  </a:moveTo>
                  <a:lnTo>
                    <a:pt x="0" y="409432"/>
                  </a:lnTo>
                  <a:lnTo>
                    <a:pt x="177421" y="286603"/>
                  </a:lnTo>
                  <a:lnTo>
                    <a:pt x="177421" y="0"/>
                  </a:lnTo>
                </a:path>
              </a:pathLst>
            </a:custGeom>
            <a:ln w="9525">
              <a:solidFill>
                <a:srgbClr val="0000FF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 flipH="1">
              <a:off x="6400370" y="5894696"/>
              <a:ext cx="457002" cy="599903"/>
            </a:xfrm>
            <a:custGeom>
              <a:avLst/>
              <a:gdLst>
                <a:gd name="connsiteX0" fmla="*/ 0 w 177421"/>
                <a:gd name="connsiteY0" fmla="*/ 600501 h 600501"/>
                <a:gd name="connsiteX1" fmla="*/ 0 w 177421"/>
                <a:gd name="connsiteY1" fmla="*/ 409432 h 600501"/>
                <a:gd name="connsiteX2" fmla="*/ 177421 w 177421"/>
                <a:gd name="connsiteY2" fmla="*/ 286603 h 600501"/>
                <a:gd name="connsiteX3" fmla="*/ 177421 w 177421"/>
                <a:gd name="connsiteY3" fmla="*/ 0 h 60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421" h="600501">
                  <a:moveTo>
                    <a:pt x="0" y="600501"/>
                  </a:moveTo>
                  <a:lnTo>
                    <a:pt x="0" y="409432"/>
                  </a:lnTo>
                  <a:lnTo>
                    <a:pt x="177421" y="286603"/>
                  </a:lnTo>
                  <a:lnTo>
                    <a:pt x="177421" y="0"/>
                  </a:lnTo>
                </a:path>
              </a:pathLst>
            </a:custGeom>
            <a:ln w="9525">
              <a:solidFill>
                <a:srgbClr val="0000FF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6835775" y="3094038"/>
            <a:ext cx="0" cy="1935162"/>
          </a:xfrm>
          <a:custGeom>
            <a:avLst/>
            <a:gdLst>
              <a:gd name="connsiteX0" fmla="*/ 0 w 13648"/>
              <a:gd name="connsiteY0" fmla="*/ 2074459 h 2074459"/>
              <a:gd name="connsiteX1" fmla="*/ 13648 w 13648"/>
              <a:gd name="connsiteY1" fmla="*/ 0 h 207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648" h="2074459">
                <a:moveTo>
                  <a:pt x="0" y="2074459"/>
                </a:moveTo>
                <a:cubicBezTo>
                  <a:pt x="4549" y="1382973"/>
                  <a:pt x="9099" y="691486"/>
                  <a:pt x="13648" y="0"/>
                </a:cubicBezTo>
              </a:path>
            </a:pathLst>
          </a:custGeom>
          <a:ln w="9525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985000" y="3094038"/>
            <a:ext cx="0" cy="1417637"/>
          </a:xfrm>
          <a:custGeom>
            <a:avLst/>
            <a:gdLst>
              <a:gd name="connsiteX0" fmla="*/ 0 w 13648"/>
              <a:gd name="connsiteY0" fmla="*/ 2074459 h 2074459"/>
              <a:gd name="connsiteX1" fmla="*/ 13648 w 13648"/>
              <a:gd name="connsiteY1" fmla="*/ 0 h 207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648" h="2074459">
                <a:moveTo>
                  <a:pt x="0" y="2074459"/>
                </a:moveTo>
                <a:cubicBezTo>
                  <a:pt x="4549" y="1382973"/>
                  <a:pt x="9099" y="691486"/>
                  <a:pt x="13648" y="0"/>
                </a:cubicBezTo>
              </a:path>
            </a:pathLst>
          </a:custGeom>
          <a:ln w="9525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119938" y="3094038"/>
            <a:ext cx="0" cy="914400"/>
          </a:xfrm>
          <a:custGeom>
            <a:avLst/>
            <a:gdLst>
              <a:gd name="connsiteX0" fmla="*/ 0 w 13648"/>
              <a:gd name="connsiteY0" fmla="*/ 2074459 h 2074459"/>
              <a:gd name="connsiteX1" fmla="*/ 13648 w 13648"/>
              <a:gd name="connsiteY1" fmla="*/ 0 h 207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648" h="2074459">
                <a:moveTo>
                  <a:pt x="0" y="2074459"/>
                </a:moveTo>
                <a:cubicBezTo>
                  <a:pt x="4549" y="1382973"/>
                  <a:pt x="9099" y="691486"/>
                  <a:pt x="13648" y="0"/>
                </a:cubicBezTo>
              </a:path>
            </a:pathLst>
          </a:custGeom>
          <a:ln w="9525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TextBox 76"/>
          <p:cNvSpPr txBox="1">
            <a:spLocks noChangeArrowheads="1"/>
          </p:cNvSpPr>
          <p:nvPr/>
        </p:nvSpPr>
        <p:spPr bwMode="auto">
          <a:xfrm>
            <a:off x="6629400" y="3094038"/>
            <a:ext cx="3048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b="1" dirty="0"/>
              <a:t>7</a:t>
            </a:r>
          </a:p>
          <a:p>
            <a:pPr algn="ctr">
              <a:defRPr/>
            </a:pPr>
            <a:endParaRPr lang="en-US" sz="900" dirty="0"/>
          </a:p>
          <a:p>
            <a:pPr algn="ctr">
              <a:defRPr/>
            </a:pPr>
            <a:r>
              <a:rPr lang="en-US" sz="900" dirty="0"/>
              <a:t>1</a:t>
            </a:r>
          </a:p>
          <a:p>
            <a:pPr algn="ctr">
              <a:defRPr/>
            </a:pPr>
            <a:r>
              <a:rPr lang="en-US" sz="900" dirty="0"/>
              <a:t>1</a:t>
            </a:r>
          </a:p>
          <a:p>
            <a:pPr algn="ctr">
              <a:defRPr/>
            </a:pPr>
            <a:r>
              <a:rPr lang="en-US" sz="900" dirty="0"/>
              <a:t>1</a:t>
            </a:r>
          </a:p>
        </p:txBody>
      </p:sp>
      <p:sp>
        <p:nvSpPr>
          <p:cNvPr id="50" name="TextBox 76"/>
          <p:cNvSpPr txBox="1">
            <a:spLocks noChangeArrowheads="1"/>
          </p:cNvSpPr>
          <p:nvPr/>
        </p:nvSpPr>
        <p:spPr bwMode="auto">
          <a:xfrm>
            <a:off x="6915150" y="3094038"/>
            <a:ext cx="3048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b="1" dirty="0"/>
              <a:t>4</a:t>
            </a:r>
          </a:p>
          <a:p>
            <a:pPr algn="ctr">
              <a:defRPr/>
            </a:pPr>
            <a:endParaRPr lang="en-US" sz="900" dirty="0"/>
          </a:p>
          <a:p>
            <a:pPr algn="ctr">
              <a:defRPr/>
            </a:pPr>
            <a:r>
              <a:rPr lang="en-US" sz="900" dirty="0"/>
              <a:t>1</a:t>
            </a:r>
          </a:p>
          <a:p>
            <a:pPr algn="ctr">
              <a:defRPr/>
            </a:pPr>
            <a:r>
              <a:rPr lang="en-US" sz="900" dirty="0"/>
              <a:t>0</a:t>
            </a:r>
          </a:p>
          <a:p>
            <a:pPr algn="ctr">
              <a:defRPr/>
            </a:pPr>
            <a:r>
              <a:rPr lang="en-US" sz="900" dirty="0"/>
              <a:t>0</a:t>
            </a:r>
          </a:p>
        </p:txBody>
      </p:sp>
      <p:sp>
        <p:nvSpPr>
          <p:cNvPr id="51" name="TextBox 76"/>
          <p:cNvSpPr txBox="1">
            <a:spLocks noChangeArrowheads="1"/>
          </p:cNvSpPr>
          <p:nvPr/>
        </p:nvSpPr>
        <p:spPr bwMode="auto">
          <a:xfrm>
            <a:off x="6781800" y="3094038"/>
            <a:ext cx="3048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b="1" dirty="0"/>
              <a:t>6</a:t>
            </a:r>
          </a:p>
          <a:p>
            <a:pPr algn="ctr">
              <a:defRPr/>
            </a:pPr>
            <a:endParaRPr lang="en-US" sz="900" dirty="0"/>
          </a:p>
          <a:p>
            <a:pPr algn="ctr">
              <a:defRPr/>
            </a:pPr>
            <a:r>
              <a:rPr lang="en-US" sz="900" dirty="0"/>
              <a:t>1</a:t>
            </a:r>
          </a:p>
          <a:p>
            <a:pPr algn="ctr">
              <a:defRPr/>
            </a:pPr>
            <a:r>
              <a:rPr lang="en-US" sz="900" dirty="0"/>
              <a:t>1</a:t>
            </a:r>
          </a:p>
          <a:p>
            <a:pPr algn="ctr">
              <a:defRPr/>
            </a:pPr>
            <a:r>
              <a:rPr lang="en-US" sz="900" dirty="0"/>
              <a:t>0</a:t>
            </a:r>
          </a:p>
        </p:txBody>
      </p:sp>
      <p:sp>
        <p:nvSpPr>
          <p:cNvPr id="52" name="TextBox 76"/>
          <p:cNvSpPr txBox="1">
            <a:spLocks noChangeArrowheads="1"/>
          </p:cNvSpPr>
          <p:nvPr/>
        </p:nvSpPr>
        <p:spPr bwMode="auto">
          <a:xfrm>
            <a:off x="7058025" y="3094038"/>
            <a:ext cx="3048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b="1" dirty="0"/>
              <a:t>0</a:t>
            </a:r>
          </a:p>
          <a:p>
            <a:pPr algn="ctr">
              <a:defRPr/>
            </a:pPr>
            <a:endParaRPr lang="en-US" sz="900" dirty="0"/>
          </a:p>
          <a:p>
            <a:pPr algn="ctr">
              <a:defRPr/>
            </a:pPr>
            <a:r>
              <a:rPr lang="en-US" sz="900" dirty="0"/>
              <a:t>0</a:t>
            </a:r>
          </a:p>
          <a:p>
            <a:pPr algn="ctr">
              <a:defRPr/>
            </a:pPr>
            <a:r>
              <a:rPr lang="en-US" sz="900" dirty="0"/>
              <a:t>0</a:t>
            </a:r>
          </a:p>
          <a:p>
            <a:pPr algn="ctr">
              <a:defRPr/>
            </a:pPr>
            <a:r>
              <a:rPr lang="en-US" sz="900" dirty="0"/>
              <a:t>0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7315200" y="3398838"/>
            <a:ext cx="152400" cy="381000"/>
          </a:xfrm>
          <a:prstGeom prst="rightArrow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ight Arrow 53"/>
          <p:cNvSpPr/>
          <p:nvPr/>
        </p:nvSpPr>
        <p:spPr>
          <a:xfrm flipH="1">
            <a:off x="6534150" y="3398838"/>
            <a:ext cx="152400" cy="381000"/>
          </a:xfrm>
          <a:prstGeom prst="rightArrow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Arc 67"/>
          <p:cNvSpPr/>
          <p:nvPr/>
        </p:nvSpPr>
        <p:spPr>
          <a:xfrm>
            <a:off x="2500313" y="3322638"/>
            <a:ext cx="3657600" cy="1600200"/>
          </a:xfrm>
          <a:prstGeom prst="arc">
            <a:avLst>
              <a:gd name="adj1" fmla="val 11467779"/>
              <a:gd name="adj2" fmla="val 21195636"/>
            </a:avLst>
          </a:prstGeom>
          <a:ln w="12700">
            <a:solidFill>
              <a:srgbClr val="FF0000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491038"/>
            <a:ext cx="51720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Asynchronous Counter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/>
              <a:t>3 </a:t>
            </a:r>
            <a:r>
              <a:rPr lang="en-US" sz="1800" dirty="0" smtClean="0"/>
              <a:t>Bit </a:t>
            </a:r>
            <a:r>
              <a:rPr lang="en-US" sz="1800" dirty="0" smtClean="0">
                <a:solidFill>
                  <a:schemeClr val="tx1"/>
                </a:solidFill>
              </a:rPr>
              <a:t>Down </a:t>
            </a:r>
            <a:r>
              <a:rPr lang="en-US" sz="1800" dirty="0" smtClean="0"/>
              <a:t>Counter: D Flip-Flops - Positive Edge Trigger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AD0E1-EA56-421B-B5FB-302AB7CCE17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1133475" y="6200775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CLK</a:t>
            </a:r>
          </a:p>
        </p:txBody>
      </p:sp>
      <p:sp>
        <p:nvSpPr>
          <p:cNvPr id="23559" name="TextBox 9"/>
          <p:cNvSpPr txBox="1">
            <a:spLocks noChangeArrowheads="1"/>
          </p:cNvSpPr>
          <p:nvPr/>
        </p:nvSpPr>
        <p:spPr bwMode="auto">
          <a:xfrm>
            <a:off x="1133475" y="56880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Q0</a:t>
            </a:r>
          </a:p>
        </p:txBody>
      </p:sp>
      <p:cxnSp>
        <p:nvCxnSpPr>
          <p:cNvPr id="19" name="Curved Connector 18"/>
          <p:cNvCxnSpPr/>
          <p:nvPr/>
        </p:nvCxnSpPr>
        <p:spPr>
          <a:xfrm rot="10800000">
            <a:off x="22098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>
            <a:off x="3276600" y="5881688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0800000">
            <a:off x="4351338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0800000">
            <a:off x="5408613" y="5881688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0800000">
            <a:off x="647541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8" name="TextBox 43"/>
          <p:cNvSpPr txBox="1">
            <a:spLocks noChangeArrowheads="1"/>
          </p:cNvSpPr>
          <p:nvPr/>
        </p:nvSpPr>
        <p:spPr bwMode="auto">
          <a:xfrm>
            <a:off x="1133475" y="51673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Q1</a:t>
            </a:r>
          </a:p>
        </p:txBody>
      </p:sp>
      <p:sp>
        <p:nvSpPr>
          <p:cNvPr id="23569" name="TextBox 47"/>
          <p:cNvSpPr txBox="1">
            <a:spLocks noChangeArrowheads="1"/>
          </p:cNvSpPr>
          <p:nvPr/>
        </p:nvSpPr>
        <p:spPr bwMode="auto">
          <a:xfrm>
            <a:off x="7239000" y="5189538"/>
            <a:ext cx="9525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/>
              <a:t>Repeats →</a:t>
            </a:r>
            <a:endParaRPr lang="en-US"/>
          </a:p>
        </p:txBody>
      </p:sp>
      <p:sp>
        <p:nvSpPr>
          <p:cNvPr id="49" name="Right Brace 48"/>
          <p:cNvSpPr/>
          <p:nvPr/>
        </p:nvSpPr>
        <p:spPr>
          <a:xfrm>
            <a:off x="7010400" y="4648200"/>
            <a:ext cx="152400" cy="1371600"/>
          </a:xfrm>
          <a:prstGeom prst="rightBrace">
            <a:avLst/>
          </a:prstGeom>
          <a:ln w="127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3571" name="Group 66"/>
          <p:cNvGrpSpPr>
            <a:grpSpLocks/>
          </p:cNvGrpSpPr>
          <p:nvPr/>
        </p:nvGrpSpPr>
        <p:grpSpPr bwMode="auto">
          <a:xfrm>
            <a:off x="2312988" y="4622800"/>
            <a:ext cx="320675" cy="1420813"/>
            <a:chOff x="2313296" y="4624612"/>
            <a:chExt cx="321343" cy="1420424"/>
          </a:xfrm>
        </p:grpSpPr>
        <p:sp>
          <p:nvSpPr>
            <p:cNvPr id="23627" name="TextBox 44"/>
            <p:cNvSpPr txBox="1">
              <a:spLocks noChangeArrowheads="1"/>
            </p:cNvSpPr>
            <p:nvPr/>
          </p:nvSpPr>
          <p:spPr bwMode="auto">
            <a:xfrm>
              <a:off x="2321403" y="515999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28" name="TextBox 49"/>
            <p:cNvSpPr txBox="1">
              <a:spLocks noChangeArrowheads="1"/>
            </p:cNvSpPr>
            <p:nvPr/>
          </p:nvSpPr>
          <p:spPr bwMode="auto">
            <a:xfrm>
              <a:off x="2313296" y="462461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29" name="TextBox 58"/>
            <p:cNvSpPr txBox="1">
              <a:spLocks noChangeArrowheads="1"/>
            </p:cNvSpPr>
            <p:nvPr/>
          </p:nvSpPr>
          <p:spPr bwMode="auto">
            <a:xfrm>
              <a:off x="2313300" y="5675784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3572" name="Group 68"/>
          <p:cNvGrpSpPr>
            <a:grpSpLocks/>
          </p:cNvGrpSpPr>
          <p:nvPr/>
        </p:nvGrpSpPr>
        <p:grpSpPr bwMode="auto">
          <a:xfrm>
            <a:off x="3368675" y="4622800"/>
            <a:ext cx="320675" cy="1420813"/>
            <a:chOff x="3350382" y="4624612"/>
            <a:chExt cx="319796" cy="1420424"/>
          </a:xfrm>
        </p:grpSpPr>
        <p:sp>
          <p:nvSpPr>
            <p:cNvPr id="23624" name="TextBox 50"/>
            <p:cNvSpPr txBox="1">
              <a:spLocks noChangeArrowheads="1"/>
            </p:cNvSpPr>
            <p:nvPr/>
          </p:nvSpPr>
          <p:spPr bwMode="auto">
            <a:xfrm>
              <a:off x="3358485" y="5159992"/>
              <a:ext cx="311693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3625" name="TextBox 51"/>
            <p:cNvSpPr txBox="1">
              <a:spLocks noChangeArrowheads="1"/>
            </p:cNvSpPr>
            <p:nvPr/>
          </p:nvSpPr>
          <p:spPr bwMode="auto">
            <a:xfrm>
              <a:off x="3350382" y="4624612"/>
              <a:ext cx="311693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26" name="TextBox 59"/>
            <p:cNvSpPr txBox="1">
              <a:spLocks noChangeArrowheads="1"/>
            </p:cNvSpPr>
            <p:nvPr/>
          </p:nvSpPr>
          <p:spPr bwMode="auto">
            <a:xfrm>
              <a:off x="3350382" y="5675784"/>
              <a:ext cx="311693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3573" name="Group 70"/>
          <p:cNvGrpSpPr>
            <a:grpSpLocks/>
          </p:cNvGrpSpPr>
          <p:nvPr/>
        </p:nvGrpSpPr>
        <p:grpSpPr bwMode="auto">
          <a:xfrm>
            <a:off x="4343400" y="4424702"/>
            <a:ext cx="320675" cy="1420813"/>
            <a:chOff x="4438790" y="4624612"/>
            <a:chExt cx="319806" cy="1420424"/>
          </a:xfrm>
        </p:grpSpPr>
        <p:sp>
          <p:nvSpPr>
            <p:cNvPr id="23621" name="TextBox 52"/>
            <p:cNvSpPr txBox="1">
              <a:spLocks noChangeArrowheads="1"/>
            </p:cNvSpPr>
            <p:nvPr/>
          </p:nvSpPr>
          <p:spPr bwMode="auto">
            <a:xfrm>
              <a:off x="4446902" y="5159992"/>
              <a:ext cx="311694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22" name="TextBox 53"/>
            <p:cNvSpPr txBox="1">
              <a:spLocks noChangeArrowheads="1"/>
            </p:cNvSpPr>
            <p:nvPr/>
          </p:nvSpPr>
          <p:spPr bwMode="auto">
            <a:xfrm>
              <a:off x="4438790" y="4624612"/>
              <a:ext cx="311693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3623" name="TextBox 60"/>
            <p:cNvSpPr txBox="1">
              <a:spLocks noChangeArrowheads="1"/>
            </p:cNvSpPr>
            <p:nvPr/>
          </p:nvSpPr>
          <p:spPr bwMode="auto">
            <a:xfrm>
              <a:off x="4438794" y="5675784"/>
              <a:ext cx="311694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3574" name="Group 72"/>
          <p:cNvGrpSpPr>
            <a:grpSpLocks/>
          </p:cNvGrpSpPr>
          <p:nvPr/>
        </p:nvGrpSpPr>
        <p:grpSpPr bwMode="auto">
          <a:xfrm>
            <a:off x="5481638" y="4622800"/>
            <a:ext cx="320675" cy="1420813"/>
            <a:chOff x="5478294" y="4624612"/>
            <a:chExt cx="321346" cy="1420424"/>
          </a:xfrm>
        </p:grpSpPr>
        <p:sp>
          <p:nvSpPr>
            <p:cNvPr id="23618" name="TextBox 54"/>
            <p:cNvSpPr txBox="1">
              <a:spLocks noChangeArrowheads="1"/>
            </p:cNvSpPr>
            <p:nvPr/>
          </p:nvSpPr>
          <p:spPr bwMode="auto">
            <a:xfrm>
              <a:off x="5486403" y="515999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3619" name="TextBox 55"/>
            <p:cNvSpPr txBox="1">
              <a:spLocks noChangeArrowheads="1"/>
            </p:cNvSpPr>
            <p:nvPr/>
          </p:nvSpPr>
          <p:spPr bwMode="auto">
            <a:xfrm>
              <a:off x="5478294" y="462461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3620" name="TextBox 61"/>
            <p:cNvSpPr txBox="1">
              <a:spLocks noChangeArrowheads="1"/>
            </p:cNvSpPr>
            <p:nvPr/>
          </p:nvSpPr>
          <p:spPr bwMode="auto">
            <a:xfrm>
              <a:off x="5478305" y="5675784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23575" name="Group 67"/>
          <p:cNvGrpSpPr>
            <a:grpSpLocks/>
          </p:cNvGrpSpPr>
          <p:nvPr/>
        </p:nvGrpSpPr>
        <p:grpSpPr bwMode="auto">
          <a:xfrm>
            <a:off x="2841625" y="4622800"/>
            <a:ext cx="320675" cy="1420813"/>
            <a:chOff x="2838589" y="4624612"/>
            <a:chExt cx="321343" cy="1420424"/>
          </a:xfrm>
        </p:grpSpPr>
        <p:sp>
          <p:nvSpPr>
            <p:cNvPr id="23615" name="TextBox 30"/>
            <p:cNvSpPr txBox="1">
              <a:spLocks noChangeArrowheads="1"/>
            </p:cNvSpPr>
            <p:nvPr/>
          </p:nvSpPr>
          <p:spPr bwMode="auto">
            <a:xfrm>
              <a:off x="2846696" y="515999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16" name="TextBox 31"/>
            <p:cNvSpPr txBox="1">
              <a:spLocks noChangeArrowheads="1"/>
            </p:cNvSpPr>
            <p:nvPr/>
          </p:nvSpPr>
          <p:spPr bwMode="auto">
            <a:xfrm>
              <a:off x="2838589" y="462461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17" name="TextBox 62"/>
            <p:cNvSpPr txBox="1">
              <a:spLocks noChangeArrowheads="1"/>
            </p:cNvSpPr>
            <p:nvPr/>
          </p:nvSpPr>
          <p:spPr bwMode="auto">
            <a:xfrm>
              <a:off x="2838594" y="5675784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3576" name="Group 69"/>
          <p:cNvGrpSpPr>
            <a:grpSpLocks/>
          </p:cNvGrpSpPr>
          <p:nvPr/>
        </p:nvGrpSpPr>
        <p:grpSpPr bwMode="auto">
          <a:xfrm>
            <a:off x="3897313" y="4622800"/>
            <a:ext cx="320675" cy="1420813"/>
            <a:chOff x="3902971" y="4624612"/>
            <a:chExt cx="321345" cy="1420424"/>
          </a:xfrm>
        </p:grpSpPr>
        <p:sp>
          <p:nvSpPr>
            <p:cNvPr id="23612" name="TextBox 33"/>
            <p:cNvSpPr txBox="1">
              <a:spLocks noChangeArrowheads="1"/>
            </p:cNvSpPr>
            <p:nvPr/>
          </p:nvSpPr>
          <p:spPr bwMode="auto">
            <a:xfrm>
              <a:off x="3911079" y="515999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3613" name="TextBox 34"/>
            <p:cNvSpPr txBox="1">
              <a:spLocks noChangeArrowheads="1"/>
            </p:cNvSpPr>
            <p:nvPr/>
          </p:nvSpPr>
          <p:spPr bwMode="auto">
            <a:xfrm>
              <a:off x="3902971" y="462461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14" name="TextBox 63"/>
            <p:cNvSpPr txBox="1">
              <a:spLocks noChangeArrowheads="1"/>
            </p:cNvSpPr>
            <p:nvPr/>
          </p:nvSpPr>
          <p:spPr bwMode="auto">
            <a:xfrm>
              <a:off x="3902979" y="5675784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3577" name="Group 71"/>
          <p:cNvGrpSpPr>
            <a:grpSpLocks/>
          </p:cNvGrpSpPr>
          <p:nvPr/>
        </p:nvGrpSpPr>
        <p:grpSpPr bwMode="auto">
          <a:xfrm>
            <a:off x="4953000" y="4622800"/>
            <a:ext cx="320675" cy="1420813"/>
            <a:chOff x="4991379" y="4624612"/>
            <a:chExt cx="321345" cy="1420424"/>
          </a:xfrm>
        </p:grpSpPr>
        <p:sp>
          <p:nvSpPr>
            <p:cNvPr id="23609" name="TextBox 35"/>
            <p:cNvSpPr txBox="1">
              <a:spLocks noChangeArrowheads="1"/>
            </p:cNvSpPr>
            <p:nvPr/>
          </p:nvSpPr>
          <p:spPr bwMode="auto">
            <a:xfrm>
              <a:off x="4999488" y="515999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10" name="TextBox 36"/>
            <p:cNvSpPr txBox="1">
              <a:spLocks noChangeArrowheads="1"/>
            </p:cNvSpPr>
            <p:nvPr/>
          </p:nvSpPr>
          <p:spPr bwMode="auto">
            <a:xfrm>
              <a:off x="4991379" y="4624612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3611" name="TextBox 64"/>
            <p:cNvSpPr txBox="1">
              <a:spLocks noChangeArrowheads="1"/>
            </p:cNvSpPr>
            <p:nvPr/>
          </p:nvSpPr>
          <p:spPr bwMode="auto">
            <a:xfrm>
              <a:off x="4991390" y="5675784"/>
              <a:ext cx="313236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grpSp>
        <p:nvGrpSpPr>
          <p:cNvPr id="23578" name="Group 73"/>
          <p:cNvGrpSpPr>
            <a:grpSpLocks/>
          </p:cNvGrpSpPr>
          <p:nvPr/>
        </p:nvGrpSpPr>
        <p:grpSpPr bwMode="auto">
          <a:xfrm>
            <a:off x="6008688" y="4622800"/>
            <a:ext cx="320675" cy="1420813"/>
            <a:chOff x="6030883" y="4624612"/>
            <a:chExt cx="321347" cy="1420424"/>
          </a:xfrm>
        </p:grpSpPr>
        <p:sp>
          <p:nvSpPr>
            <p:cNvPr id="23606" name="TextBox 37"/>
            <p:cNvSpPr txBox="1">
              <a:spLocks noChangeArrowheads="1"/>
            </p:cNvSpPr>
            <p:nvPr/>
          </p:nvSpPr>
          <p:spPr bwMode="auto">
            <a:xfrm>
              <a:off x="6038993" y="515999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3607" name="TextBox 46"/>
            <p:cNvSpPr txBox="1">
              <a:spLocks noChangeArrowheads="1"/>
            </p:cNvSpPr>
            <p:nvPr/>
          </p:nvSpPr>
          <p:spPr bwMode="auto">
            <a:xfrm>
              <a:off x="6030883" y="4624612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  <p:sp>
          <p:nvSpPr>
            <p:cNvPr id="23608" name="TextBox 65"/>
            <p:cNvSpPr txBox="1">
              <a:spLocks noChangeArrowheads="1"/>
            </p:cNvSpPr>
            <p:nvPr/>
          </p:nvSpPr>
          <p:spPr bwMode="auto">
            <a:xfrm>
              <a:off x="6030896" y="5675784"/>
              <a:ext cx="313237" cy="369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</a:p>
          </p:txBody>
        </p:sp>
      </p:grpSp>
      <p:sp>
        <p:nvSpPr>
          <p:cNvPr id="23579" name="TextBox 79"/>
          <p:cNvSpPr txBox="1">
            <a:spLocks noChangeArrowheads="1"/>
          </p:cNvSpPr>
          <p:nvPr/>
        </p:nvSpPr>
        <p:spPr bwMode="auto">
          <a:xfrm>
            <a:off x="1143000" y="46482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Q2</a:t>
            </a:r>
          </a:p>
        </p:txBody>
      </p:sp>
      <p:cxnSp>
        <p:nvCxnSpPr>
          <p:cNvPr id="81" name="Curved Connector 80"/>
          <p:cNvCxnSpPr/>
          <p:nvPr/>
        </p:nvCxnSpPr>
        <p:spPr>
          <a:xfrm rot="10800000">
            <a:off x="2735263" y="58674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rot="10800000">
            <a:off x="3810000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/>
          <p:nvPr/>
        </p:nvCxnSpPr>
        <p:spPr>
          <a:xfrm rot="10800000">
            <a:off x="4867275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/>
          <p:nvPr/>
        </p:nvCxnSpPr>
        <p:spPr>
          <a:xfrm rot="10800000">
            <a:off x="5934075" y="58674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ight Brace 64"/>
          <p:cNvSpPr/>
          <p:nvPr/>
        </p:nvSpPr>
        <p:spPr>
          <a:xfrm rot="16200000">
            <a:off x="2388394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590" name="TextBox 63"/>
          <p:cNvSpPr txBox="1">
            <a:spLocks noChangeArrowheads="1"/>
          </p:cNvSpPr>
          <p:nvPr/>
        </p:nvSpPr>
        <p:spPr bwMode="auto">
          <a:xfrm>
            <a:off x="228600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“7”</a:t>
            </a:r>
          </a:p>
        </p:txBody>
      </p:sp>
      <p:sp>
        <p:nvSpPr>
          <p:cNvPr id="23591" name="TextBox 64"/>
          <p:cNvSpPr txBox="1">
            <a:spLocks noChangeArrowheads="1"/>
          </p:cNvSpPr>
          <p:nvPr/>
        </p:nvSpPr>
        <p:spPr bwMode="auto">
          <a:xfrm>
            <a:off x="3357563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“5”</a:t>
            </a:r>
          </a:p>
        </p:txBody>
      </p:sp>
      <p:sp>
        <p:nvSpPr>
          <p:cNvPr id="23592" name="TextBox 65"/>
          <p:cNvSpPr txBox="1">
            <a:spLocks noChangeArrowheads="1"/>
          </p:cNvSpPr>
          <p:nvPr/>
        </p:nvSpPr>
        <p:spPr bwMode="auto">
          <a:xfrm>
            <a:off x="4429125" y="3960813"/>
            <a:ext cx="4016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“3”</a:t>
            </a:r>
          </a:p>
        </p:txBody>
      </p:sp>
      <p:sp>
        <p:nvSpPr>
          <p:cNvPr id="23593" name="TextBox 66"/>
          <p:cNvSpPr txBox="1">
            <a:spLocks noChangeArrowheads="1"/>
          </p:cNvSpPr>
          <p:nvPr/>
        </p:nvSpPr>
        <p:spPr bwMode="auto">
          <a:xfrm>
            <a:off x="549910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“1”</a:t>
            </a:r>
          </a:p>
        </p:txBody>
      </p:sp>
      <p:sp>
        <p:nvSpPr>
          <p:cNvPr id="73" name="Right Brace 72"/>
          <p:cNvSpPr/>
          <p:nvPr/>
        </p:nvSpPr>
        <p:spPr>
          <a:xfrm rot="16200000">
            <a:off x="292338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4" name="Right Brace 73"/>
          <p:cNvSpPr/>
          <p:nvPr/>
        </p:nvSpPr>
        <p:spPr>
          <a:xfrm rot="16200000">
            <a:off x="345678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5" name="Right Brace 74"/>
          <p:cNvSpPr/>
          <p:nvPr/>
        </p:nvSpPr>
        <p:spPr>
          <a:xfrm rot="16200000">
            <a:off x="3991769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6" name="Right Brace 75"/>
          <p:cNvSpPr/>
          <p:nvPr/>
        </p:nvSpPr>
        <p:spPr>
          <a:xfrm rot="16200000">
            <a:off x="4526757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7" name="Right Brace 76"/>
          <p:cNvSpPr/>
          <p:nvPr/>
        </p:nvSpPr>
        <p:spPr>
          <a:xfrm rot="16200000">
            <a:off x="5060157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ight Brace 77"/>
          <p:cNvSpPr/>
          <p:nvPr/>
        </p:nvSpPr>
        <p:spPr>
          <a:xfrm rot="16200000">
            <a:off x="5595144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9" name="Right Brace 78"/>
          <p:cNvSpPr/>
          <p:nvPr/>
        </p:nvSpPr>
        <p:spPr>
          <a:xfrm rot="16200000">
            <a:off x="6130132" y="4109244"/>
            <a:ext cx="182562" cy="457200"/>
          </a:xfrm>
          <a:prstGeom prst="rightBrace">
            <a:avLst/>
          </a:prstGeom>
          <a:ln w="12700">
            <a:solidFill>
              <a:srgbClr val="0000FF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601" name="TextBox 63"/>
          <p:cNvSpPr txBox="1">
            <a:spLocks noChangeArrowheads="1"/>
          </p:cNvSpPr>
          <p:nvPr/>
        </p:nvSpPr>
        <p:spPr bwMode="auto">
          <a:xfrm>
            <a:off x="2822575" y="3960813"/>
            <a:ext cx="4016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“6”</a:t>
            </a:r>
          </a:p>
        </p:txBody>
      </p:sp>
      <p:sp>
        <p:nvSpPr>
          <p:cNvPr id="23602" name="TextBox 64"/>
          <p:cNvSpPr txBox="1">
            <a:spLocks noChangeArrowheads="1"/>
          </p:cNvSpPr>
          <p:nvPr/>
        </p:nvSpPr>
        <p:spPr bwMode="auto">
          <a:xfrm>
            <a:off x="3892550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“4”</a:t>
            </a:r>
          </a:p>
        </p:txBody>
      </p:sp>
      <p:sp>
        <p:nvSpPr>
          <p:cNvPr id="23603" name="TextBox 65"/>
          <p:cNvSpPr txBox="1">
            <a:spLocks noChangeArrowheads="1"/>
          </p:cNvSpPr>
          <p:nvPr/>
        </p:nvSpPr>
        <p:spPr bwMode="auto">
          <a:xfrm>
            <a:off x="4964113" y="3960813"/>
            <a:ext cx="4016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“2”</a:t>
            </a:r>
          </a:p>
        </p:txBody>
      </p:sp>
      <p:sp>
        <p:nvSpPr>
          <p:cNvPr id="23604" name="TextBox 66"/>
          <p:cNvSpPr txBox="1">
            <a:spLocks noChangeArrowheads="1"/>
          </p:cNvSpPr>
          <p:nvPr/>
        </p:nvSpPr>
        <p:spPr bwMode="auto">
          <a:xfrm>
            <a:off x="6034088" y="3960813"/>
            <a:ext cx="403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“0”</a:t>
            </a:r>
          </a:p>
        </p:txBody>
      </p:sp>
      <p:sp>
        <p:nvSpPr>
          <p:cNvPr id="23605" name="TextBox 90"/>
          <p:cNvSpPr txBox="1">
            <a:spLocks noChangeArrowheads="1"/>
          </p:cNvSpPr>
          <p:nvPr/>
        </p:nvSpPr>
        <p:spPr bwMode="auto">
          <a:xfrm>
            <a:off x="304800" y="1508125"/>
            <a:ext cx="2057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en-US" dirty="0"/>
              <a:t>Note: The CLKs are connected to the Q of the  previous flip-flop.</a:t>
            </a:r>
          </a:p>
        </p:txBody>
      </p:sp>
      <p:cxnSp>
        <p:nvCxnSpPr>
          <p:cNvPr id="80" name="Curved Connector 79"/>
          <p:cNvCxnSpPr/>
          <p:nvPr/>
        </p:nvCxnSpPr>
        <p:spPr>
          <a:xfrm rot="10800000">
            <a:off x="2209800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10800000">
            <a:off x="2209800" y="48006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/>
          <p:nvPr/>
        </p:nvCxnSpPr>
        <p:spPr>
          <a:xfrm rot="10800000">
            <a:off x="3275012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 rot="10800000">
            <a:off x="4341812" y="53340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/>
          <p:nvPr/>
        </p:nvCxnSpPr>
        <p:spPr>
          <a:xfrm rot="10800000">
            <a:off x="4341812" y="4800600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/>
          <p:nvPr/>
        </p:nvCxnSpPr>
        <p:spPr>
          <a:xfrm rot="10800000">
            <a:off x="5408612" y="5333999"/>
            <a:ext cx="1588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/>
          <p:nvPr/>
        </p:nvCxnSpPr>
        <p:spPr>
          <a:xfrm rot="10800000">
            <a:off x="6477001" y="5333999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/>
          <p:nvPr/>
        </p:nvCxnSpPr>
        <p:spPr>
          <a:xfrm rot="10800000">
            <a:off x="6477001" y="4800600"/>
            <a:ext cx="1587" cy="533400"/>
          </a:xfrm>
          <a:prstGeom prst="curvedConnector3">
            <a:avLst>
              <a:gd name="adj1" fmla="val 14395466"/>
            </a:avLst>
          </a:prstGeom>
          <a:ln w="12700">
            <a:solidFill>
              <a:srgbClr val="0000FF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7" y="1329105"/>
            <a:ext cx="6011863" cy="258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rgbClr val="FF0000"/>
          </a:solidFill>
          <a:headEnd type="oval" w="sm" len="sm"/>
          <a:tailEnd type="oval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rgbClr val="FF0000"/>
          </a:solidFill>
          <a:head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3194</TotalTime>
  <Words>1138</Words>
  <Application>Microsoft Office PowerPoint</Application>
  <PresentationFormat>On-screen Show (4:3)</PresentationFormat>
  <Paragraphs>394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PLTW - Master</vt:lpstr>
      <vt:lpstr>PLTW - Master - Theme</vt:lpstr>
      <vt:lpstr>Equation</vt:lpstr>
      <vt:lpstr>PowerPoint Presentation</vt:lpstr>
      <vt:lpstr>Asynchronous Counters</vt:lpstr>
      <vt:lpstr>Asynchronous Counters</vt:lpstr>
      <vt:lpstr>States / Modulus / Flip-Flops</vt:lpstr>
      <vt:lpstr>Asynchronous Counter 1Bit: D Flip-Flop - Positive Edge Trigger</vt:lpstr>
      <vt:lpstr>Asynchronous Counter 2 Bit Up Counter: D Flip-Flops - Positive Edge Trigger</vt:lpstr>
      <vt:lpstr>Asynchronous Counter 3 Bit Up Counter: D Flip-Flops - Positive Edge Trigger</vt:lpstr>
      <vt:lpstr>The Ripple Effect</vt:lpstr>
      <vt:lpstr>Asynchronous Counter  3 Bit Down Counter: D Flip-Flops - Positive Edge Trigger</vt:lpstr>
      <vt:lpstr>Asynchronous Counter Summary</vt:lpstr>
      <vt:lpstr>Asynchronous Counter  3 Bit Up Counter: JK Flip-Flops – Negative Edge Trigger</vt:lpstr>
      <vt:lpstr>Asynchronous Counter  3 Bit Down Counter: JK Flip-Flops - Negative Edge Trigger</vt:lpstr>
      <vt:lpstr>Modulus Asynchronous Counter  3 Bit Mod-6 (0-5) Up Counter: D Flip-Flops   </vt:lpstr>
      <vt:lpstr>Asynchronous Counter Design Steps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Multiplexer / Demultiplexer</dc:title>
  <dc:subject>Digital Electronics - PLTW</dc:subject>
  <dc:creator>DE Review Team</dc:creator>
  <cp:keywords>Presentation</cp:keywords>
  <cp:lastModifiedBy>Jason Rausch</cp:lastModifiedBy>
  <cp:revision>64</cp:revision>
  <dcterms:created xsi:type="dcterms:W3CDTF">2008-03-24T14:30:01Z</dcterms:created>
  <dcterms:modified xsi:type="dcterms:W3CDTF">2014-02-20T01:57:09Z</dcterms:modified>
</cp:coreProperties>
</file>