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tiff" ContentType="image/tif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941" r:id="rId1"/>
  </p:sldMasterIdLst>
  <p:notesMasterIdLst>
    <p:notesMasterId r:id="rId17"/>
  </p:notesMasterIdLst>
  <p:handoutMasterIdLst>
    <p:handoutMasterId r:id="rId18"/>
  </p:handoutMasterIdLst>
  <p:sldIdLst>
    <p:sldId id="326" r:id="rId2"/>
    <p:sldId id="323" r:id="rId3"/>
    <p:sldId id="306" r:id="rId4"/>
    <p:sldId id="308" r:id="rId5"/>
    <p:sldId id="309" r:id="rId6"/>
    <p:sldId id="310" r:id="rId7"/>
    <p:sldId id="313" r:id="rId8"/>
    <p:sldId id="324" r:id="rId9"/>
    <p:sldId id="325" r:id="rId10"/>
    <p:sldId id="314" r:id="rId11"/>
    <p:sldId id="321" r:id="rId12"/>
    <p:sldId id="316" r:id="rId13"/>
    <p:sldId id="317" r:id="rId14"/>
    <p:sldId id="318" r:id="rId15"/>
    <p:sldId id="319" r:id="rId16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701"/>
    <a:srgbClr val="0000FF"/>
    <a:srgbClr val="005BD0"/>
    <a:srgbClr val="00CCFF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52" autoAdjust="0"/>
    <p:restoredTop sz="82363" autoAdjust="0"/>
  </p:normalViewPr>
  <p:slideViewPr>
    <p:cSldViewPr>
      <p:cViewPr>
        <p:scale>
          <a:sx n="70" d="100"/>
          <a:sy n="70" d="100"/>
        </p:scale>
        <p:origin x="-1590" y="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80" d="100"/>
          <a:sy n="80" d="100"/>
        </p:scale>
        <p:origin x="-1260" y="-78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713" y="8788400"/>
            <a:ext cx="48418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e Placeholder 6"/>
          <p:cNvSpPr>
            <a:spLocks noGrp="1"/>
          </p:cNvSpPr>
          <p:nvPr>
            <p:ph type="dt" sz="quarter" idx="1"/>
          </p:nvPr>
        </p:nvSpPr>
        <p:spPr>
          <a:xfrm>
            <a:off x="3492500" y="0"/>
            <a:ext cx="349091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/>
            </a:lvl1pPr>
          </a:lstStyle>
          <a:p>
            <a:pPr>
              <a:defRPr/>
            </a:pPr>
            <a:r>
              <a:rPr lang="en-US"/>
              <a:t>Digital Electronics</a:t>
            </a:r>
            <a:r>
              <a:rPr lang="en-US">
                <a:sym typeface="Symbol"/>
              </a:rPr>
              <a:t>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2.2 Intro to NAND &amp; NOR Logic</a:t>
            </a:r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/>
            </a:lvl1pPr>
          </a:lstStyle>
          <a:p>
            <a:pPr>
              <a:defRPr/>
            </a:pPr>
            <a:r>
              <a:rPr lang="en-US"/>
              <a:t>Universal Gate - NOR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C7C0E56-AEC1-44C8-BE9F-3D3FC69FA9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pPr>
              <a:defRPr/>
            </a:pPr>
            <a:r>
              <a:rPr lang="en-US"/>
              <a:t>Project Lead The Way, Inc. </a:t>
            </a:r>
          </a:p>
          <a:p>
            <a:pPr>
              <a:defRPr/>
            </a:pPr>
            <a:r>
              <a:rPr lang="en-US"/>
              <a:t>Copyright 2009</a:t>
            </a:r>
          </a:p>
        </p:txBody>
      </p:sp>
    </p:spTree>
    <p:extLst>
      <p:ext uri="{BB962C8B-B14F-4D97-AF65-F5344CB8AC3E}">
        <p14:creationId xmlns:p14="http://schemas.microsoft.com/office/powerpoint/2010/main" val="10513716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10075"/>
            <a:ext cx="55880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pic>
        <p:nvPicPr>
          <p:cNvPr id="22532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713" y="8788400"/>
            <a:ext cx="48418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Date Placeholder 8"/>
          <p:cNvSpPr>
            <a:spLocks noGrp="1"/>
          </p:cNvSpPr>
          <p:nvPr>
            <p:ph type="dt" idx="1"/>
          </p:nvPr>
        </p:nvSpPr>
        <p:spPr>
          <a:xfrm>
            <a:off x="3492500" y="0"/>
            <a:ext cx="349091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/>
            </a:lvl1pPr>
          </a:lstStyle>
          <a:p>
            <a:pPr>
              <a:defRPr/>
            </a:pPr>
            <a:r>
              <a:rPr lang="en-US"/>
              <a:t>Digital Electronics</a:t>
            </a:r>
            <a:r>
              <a:rPr lang="en-US">
                <a:sym typeface="Symbol"/>
              </a:rPr>
              <a:t>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2.2 Intro to NAND &amp; NOR Logic</a:t>
            </a:r>
          </a:p>
        </p:txBody>
      </p:sp>
      <p:sp>
        <p:nvSpPr>
          <p:cNvPr id="10" name="Header Placeholder 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/>
            </a:lvl1pPr>
          </a:lstStyle>
          <a:p>
            <a:pPr>
              <a:defRPr/>
            </a:pPr>
            <a:r>
              <a:rPr lang="en-US"/>
              <a:t>Universal Gate - NOR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pPr>
              <a:defRPr/>
            </a:pPr>
            <a:r>
              <a:rPr lang="en-US"/>
              <a:t>Project Lead The Way, Inc.  </a:t>
            </a:r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9AB1D5D-CCAB-49B1-AC20-C02C7A873D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30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23557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Universal Gate - NOR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3AA4C01-EBE2-46A8-92B5-7B7632B93BCD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Example : Solution Step 2 (note there wasn’t a step 1 because we started with an AOI circuit.</a:t>
            </a:r>
          </a:p>
        </p:txBody>
      </p:sp>
      <p:sp>
        <p:nvSpPr>
          <p:cNvPr id="3277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Universal Gate - NOR</a:t>
            </a:r>
          </a:p>
        </p:txBody>
      </p:sp>
      <p:sp>
        <p:nvSpPr>
          <p:cNvPr id="32773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32774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32775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1E5ED98-6ADB-4010-9074-6ECB92449251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Example : Solution Step 3</a:t>
            </a:r>
          </a:p>
        </p:txBody>
      </p:sp>
      <p:sp>
        <p:nvSpPr>
          <p:cNvPr id="3379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Universal Gate - NOR</a:t>
            </a:r>
          </a:p>
        </p:txBody>
      </p:sp>
      <p:sp>
        <p:nvSpPr>
          <p:cNvPr id="33797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33798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33799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1D60702-B8FB-47D5-B1FA-65FD81971197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Example : Solution Step 4</a:t>
            </a:r>
          </a:p>
          <a:p>
            <a:endParaRPr lang="en-US" smtClean="0"/>
          </a:p>
        </p:txBody>
      </p:sp>
      <p:sp>
        <p:nvSpPr>
          <p:cNvPr id="3482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Universal Gate - NOR</a:t>
            </a:r>
          </a:p>
        </p:txBody>
      </p:sp>
      <p:sp>
        <p:nvSpPr>
          <p:cNvPr id="34821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34822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34823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4E28C65-4F37-43B9-95CB-D6D649681124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Example: Solution Step 5 – Also the “inverters” were moved toward the input variables.</a:t>
            </a:r>
          </a:p>
          <a:p>
            <a:endParaRPr lang="en-US" smtClean="0"/>
          </a:p>
        </p:txBody>
      </p:sp>
      <p:sp>
        <p:nvSpPr>
          <p:cNvPr id="358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Universal Gate - NOR</a:t>
            </a:r>
          </a:p>
        </p:txBody>
      </p:sp>
      <p:sp>
        <p:nvSpPr>
          <p:cNvPr id="35845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35846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35847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69BF644-8E24-4BEC-A7E0-FFF82B6B8AD5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Algebraic proof that the NOR only circuit is equivalent to the AOI.</a:t>
            </a:r>
          </a:p>
        </p:txBody>
      </p:sp>
      <p:sp>
        <p:nvSpPr>
          <p:cNvPr id="3686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Universal Gate - NOR</a:t>
            </a:r>
          </a:p>
        </p:txBody>
      </p:sp>
      <p:sp>
        <p:nvSpPr>
          <p:cNvPr id="36869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36870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36871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7E73B12-95C5-4D20-B900-F3D617653039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Comparison of two implementation.  Note the reduced IC count (3 to 2) which would result in a cost savings.</a:t>
            </a:r>
          </a:p>
        </p:txBody>
      </p:sp>
      <p:sp>
        <p:nvSpPr>
          <p:cNvPr id="3789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Universal Gate - NOR</a:t>
            </a:r>
          </a:p>
        </p:txBody>
      </p:sp>
      <p:sp>
        <p:nvSpPr>
          <p:cNvPr id="37893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37894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37895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698CA7C-78A8-4C6F-AC6E-173470D1239B}" type="slidenum">
              <a:rPr lang="en-US" smtClean="0"/>
              <a:pPr eaLnBrk="1" hangingPunct="1"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Introductory Slide / Overview of Presentation</a:t>
            </a:r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Universal Gate - NOR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989B27C-DFBB-43A4-999A-9FD8DD7CFB67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Overview of basic NOR gate : Logic Symbol, Logic Expression (using DeMorgan’s) and Truth Table.</a:t>
            </a:r>
          </a:p>
        </p:txBody>
      </p:sp>
      <p:sp>
        <p:nvSpPr>
          <p:cNvPr id="2560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Universal Gate - NOR</a:t>
            </a:r>
          </a:p>
        </p:txBody>
      </p:sp>
      <p:sp>
        <p:nvSpPr>
          <p:cNvPr id="25605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25606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25607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9C70F07-7E18-4C11-859B-94DAC312D4AF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When you tie the inputs on a NOR gate together, the output will be the complement of the input.  </a:t>
            </a:r>
          </a:p>
        </p:txBody>
      </p:sp>
      <p:sp>
        <p:nvSpPr>
          <p:cNvPr id="2662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Universal Gate - NOR</a:t>
            </a:r>
          </a:p>
        </p:txBody>
      </p:sp>
      <p:sp>
        <p:nvSpPr>
          <p:cNvPr id="26629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26630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26631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C4BC0FA-CA54-437B-BE4A-8B7CA388501A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This one is easy to see, a NOR gate is in NOR gate with the output inverted.  So if you invert the output again you will get an OR gate. Note we’re using a NOR gate for the inverter.</a:t>
            </a:r>
          </a:p>
        </p:txBody>
      </p:sp>
      <p:sp>
        <p:nvSpPr>
          <p:cNvPr id="2765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Universal Gate - NOR</a:t>
            </a:r>
          </a:p>
        </p:txBody>
      </p:sp>
      <p:sp>
        <p:nvSpPr>
          <p:cNvPr id="27653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27655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B8D9C59-ABFA-454D-9BB1-3A237ECBABC0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This one is a bit harder to see.  If you invert both the inputs of a NOR gate you will get an AND gate.  Note we’re using NOR gates as inverters.</a:t>
            </a:r>
          </a:p>
          <a:p>
            <a:endParaRPr lang="en-US" smtClean="0"/>
          </a:p>
        </p:txBody>
      </p:sp>
      <p:sp>
        <p:nvSpPr>
          <p:cNvPr id="2867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Universal Gate - NOR</a:t>
            </a:r>
          </a:p>
        </p:txBody>
      </p:sp>
      <p:sp>
        <p:nvSpPr>
          <p:cNvPr id="28677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28678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28679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D3EC52F-25D5-41CC-82A4-5871846C52CE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Summary of the three AOI gates and their NOR equivalent.</a:t>
            </a:r>
          </a:p>
          <a:p>
            <a:endParaRPr lang="en-US" smtClean="0"/>
          </a:p>
        </p:txBody>
      </p:sp>
      <p:sp>
        <p:nvSpPr>
          <p:cNvPr id="2970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Universal Gate - NOR</a:t>
            </a:r>
          </a:p>
        </p:txBody>
      </p:sp>
      <p:sp>
        <p:nvSpPr>
          <p:cNvPr id="29701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29702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29703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B85DCEA-68AA-4AE7-A8FD-C10688E75866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Process for implementing NOR only circuits from AOI.</a:t>
            </a:r>
          </a:p>
        </p:txBody>
      </p:sp>
      <p:sp>
        <p:nvSpPr>
          <p:cNvPr id="3072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Universal Gate - NOR</a:t>
            </a:r>
          </a:p>
        </p:txBody>
      </p:sp>
      <p:sp>
        <p:nvSpPr>
          <p:cNvPr id="30725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30726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C519AF8-17AB-4779-9E13-B4C68DF8AB6E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3174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Universal Gate - NOR</a:t>
            </a:r>
          </a:p>
        </p:txBody>
      </p:sp>
      <p:sp>
        <p:nvSpPr>
          <p:cNvPr id="31749" name="Date Placeholder 4"/>
          <p:cNvSpPr>
            <a:spLocks noGrp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</a:t>
            </a:r>
            <a:r>
              <a:rPr lang="en-US" smtClean="0">
                <a:sym typeface="Symbol" pitchFamily="18" charset="2"/>
              </a:rPr>
              <a:t>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2.2 Intro to NAND &amp; NOR Logic</a:t>
            </a:r>
          </a:p>
        </p:txBody>
      </p:sp>
      <p:sp>
        <p:nvSpPr>
          <p:cNvPr id="31750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  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31751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A5B80C1-EB01-414A-B4C7-47075EAD4CA9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4572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DB327-6B74-4D5B-AD99-7BF736593F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 flipH="1">
            <a:off x="0" y="2667000"/>
            <a:ext cx="9144000" cy="584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>
                <a:latin typeface="+mn-lt"/>
              </a:rPr>
              <a:t>Digital Electronics</a:t>
            </a:r>
          </a:p>
        </p:txBody>
      </p:sp>
      <p:pic>
        <p:nvPicPr>
          <p:cNvPr id="9" name="Picture 7" descr="C:\Users\Katie\Desktop\PLTW_M_L_3C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337" y="3484562"/>
            <a:ext cx="5775325" cy="192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4715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227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D4C80-C539-4879-BBDC-C279DBB6A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647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1AEAF-B80A-47D7-A4E9-E6F4222F65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061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F7CDF-85AD-412D-8F4C-29815203B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2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93254-15F1-466A-B23E-7EF53EAD6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377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41978-3D7C-47F1-B0A6-8AF2EDC774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39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6D5DD-095B-429D-842F-7DADA22BF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94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6F95C-D938-4AD8-AC15-1EABD0CE01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054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43432-E811-490E-AB98-E3394A5D9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130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9D50789F-5062-44E9-BA59-5DD71740E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30" r:id="rId1"/>
    <p:sldLayoutId id="2147486031" r:id="rId2"/>
    <p:sldLayoutId id="2147486032" r:id="rId3"/>
    <p:sldLayoutId id="2147486033" r:id="rId4"/>
    <p:sldLayoutId id="2147486034" r:id="rId5"/>
    <p:sldLayoutId id="2147486026" r:id="rId6"/>
    <p:sldLayoutId id="2147486027" r:id="rId7"/>
    <p:sldLayoutId id="2147486028" r:id="rId8"/>
    <p:sldLayoutId id="2147486029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34.wmf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33.wmf"/><Relationship Id="rId20" Type="http://schemas.openxmlformats.org/officeDocument/2006/relationships/image" Target="../media/image35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30.wmf"/><Relationship Id="rId19" Type="http://schemas.openxmlformats.org/officeDocument/2006/relationships/oleObject" Target="../embeddings/oleObject17.bin"/><Relationship Id="rId4" Type="http://schemas.openxmlformats.org/officeDocument/2006/relationships/image" Target="../media/image27.png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3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6.wmf"/><Relationship Id="rId4" Type="http://schemas.openxmlformats.org/officeDocument/2006/relationships/image" Target="../media/image17.png"/><Relationship Id="rId9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371600" y="4343400"/>
            <a:ext cx="6400800" cy="838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Universal Gate – NOR</a:t>
            </a:r>
          </a:p>
          <a:p>
            <a:pPr marL="0" indent="0">
              <a:buNone/>
            </a:pPr>
            <a:endParaRPr lang="en-US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C:\Users\lsmith\Dropbox\2014-15 Curriculum Release\Notes\Logos\PLTW Logo Transparent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199"/>
            <a:ext cx="5943600" cy="198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858000" y="6629400"/>
            <a:ext cx="2209800" cy="228600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Lead The Way, Inc.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0" y="6629400"/>
            <a:ext cx="2209800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Digital Electronics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NOR Implementation</a:t>
            </a:r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3505200" y="838200"/>
            <a:ext cx="1941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Solution – Step 2</a:t>
            </a:r>
          </a:p>
        </p:txBody>
      </p:sp>
      <p:pic>
        <p:nvPicPr>
          <p:cNvPr id="1741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57400"/>
            <a:ext cx="5476875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Rounded Rectangular Callout 32"/>
          <p:cNvSpPr/>
          <p:nvPr/>
        </p:nvSpPr>
        <p:spPr>
          <a:xfrm>
            <a:off x="2016125" y="3000375"/>
            <a:ext cx="1143000" cy="533400"/>
          </a:xfrm>
          <a:prstGeom prst="wedgeRoundRectCallout">
            <a:avLst>
              <a:gd name="adj1" fmla="val 90336"/>
              <a:gd name="adj2" fmla="val -105466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4" name="Rounded Rectangular Callout 33"/>
          <p:cNvSpPr/>
          <p:nvPr/>
        </p:nvSpPr>
        <p:spPr>
          <a:xfrm>
            <a:off x="3200400" y="5029200"/>
            <a:ext cx="914400" cy="685800"/>
          </a:xfrm>
          <a:prstGeom prst="wedgeRoundRectCallout">
            <a:avLst>
              <a:gd name="adj1" fmla="val -119495"/>
              <a:gd name="adj2" fmla="val 58138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5" name="Rounded Rectangular Callout 34"/>
          <p:cNvSpPr/>
          <p:nvPr/>
        </p:nvSpPr>
        <p:spPr>
          <a:xfrm>
            <a:off x="4724400" y="4343400"/>
            <a:ext cx="914400" cy="685800"/>
          </a:xfrm>
          <a:prstGeom prst="wedgeRoundRectCallout">
            <a:avLst>
              <a:gd name="adj1" fmla="val 56472"/>
              <a:gd name="adj2" fmla="val -135892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416" name="Rectangle 35"/>
          <p:cNvSpPr>
            <a:spLocks noChangeArrowheads="1"/>
          </p:cNvSpPr>
          <p:nvPr/>
        </p:nvSpPr>
        <p:spPr bwMode="auto">
          <a:xfrm>
            <a:off x="609600" y="1371600"/>
            <a:ext cx="7924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/>
              <a:t>Identify and replace every AND,OR, and INVERTER gate with its NAND equivalent.</a:t>
            </a:r>
          </a:p>
        </p:txBody>
      </p:sp>
      <p:sp>
        <p:nvSpPr>
          <p:cNvPr id="37" name="Rounded Rectangular Callout 36"/>
          <p:cNvSpPr/>
          <p:nvPr/>
        </p:nvSpPr>
        <p:spPr>
          <a:xfrm>
            <a:off x="3200400" y="3794125"/>
            <a:ext cx="914400" cy="685800"/>
          </a:xfrm>
          <a:prstGeom prst="wedgeRoundRectCallout">
            <a:avLst>
              <a:gd name="adj1" fmla="val -117771"/>
              <a:gd name="adj2" fmla="val 239746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17418" name="Group 37"/>
          <p:cNvGrpSpPr>
            <a:grpSpLocks noChangeAspect="1"/>
          </p:cNvGrpSpPr>
          <p:nvPr/>
        </p:nvGrpSpPr>
        <p:grpSpPr bwMode="auto">
          <a:xfrm>
            <a:off x="457200" y="5791200"/>
            <a:ext cx="2246313" cy="854075"/>
            <a:chOff x="228600" y="4558864"/>
            <a:chExt cx="2807018" cy="1066800"/>
          </a:xfrm>
        </p:grpSpPr>
        <p:pic>
          <p:nvPicPr>
            <p:cNvPr id="17426" name="Picture 1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4642208"/>
              <a:ext cx="2807018" cy="900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" name="Rectangle 39"/>
            <p:cNvSpPr/>
            <p:nvPr/>
          </p:nvSpPr>
          <p:spPr>
            <a:xfrm>
              <a:off x="375398" y="4558864"/>
              <a:ext cx="2513422" cy="1066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7419" name="Group 40"/>
          <p:cNvGrpSpPr>
            <a:grpSpLocks noChangeAspect="1"/>
          </p:cNvGrpSpPr>
          <p:nvPr/>
        </p:nvGrpSpPr>
        <p:grpSpPr bwMode="auto">
          <a:xfrm>
            <a:off x="5638800" y="3200400"/>
            <a:ext cx="2411413" cy="549275"/>
            <a:chOff x="3429000" y="4724400"/>
            <a:chExt cx="3014663" cy="685800"/>
          </a:xfrm>
        </p:grpSpPr>
        <p:pic>
          <p:nvPicPr>
            <p:cNvPr id="17424" name="Picture 1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9000" y="4817269"/>
              <a:ext cx="3014663" cy="500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" name="Rectangle 42"/>
            <p:cNvSpPr/>
            <p:nvPr/>
          </p:nvSpPr>
          <p:spPr>
            <a:xfrm>
              <a:off x="3641357" y="4724400"/>
              <a:ext cx="2589950" cy="685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7420" name="Group 43"/>
          <p:cNvGrpSpPr>
            <a:grpSpLocks noChangeAspect="1"/>
          </p:cNvGrpSpPr>
          <p:nvPr/>
        </p:nvGrpSpPr>
        <p:grpSpPr bwMode="auto">
          <a:xfrm>
            <a:off x="3733800" y="2362200"/>
            <a:ext cx="1306513" cy="549275"/>
            <a:chOff x="6978868" y="4836225"/>
            <a:chExt cx="1633538" cy="685800"/>
          </a:xfrm>
        </p:grpSpPr>
        <p:pic>
          <p:nvPicPr>
            <p:cNvPr id="17422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8868" y="4952430"/>
              <a:ext cx="1633538" cy="453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" name="Rectangle 45"/>
            <p:cNvSpPr/>
            <p:nvPr/>
          </p:nvSpPr>
          <p:spPr>
            <a:xfrm>
              <a:off x="7109869" y="4836225"/>
              <a:ext cx="1371537" cy="685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CF2632-3E98-408D-A759-C970DF95171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/>
              <a:t>NOR Implementation</a:t>
            </a:r>
          </a:p>
        </p:txBody>
      </p:sp>
      <p:sp>
        <p:nvSpPr>
          <p:cNvPr id="18435" name="Rectangle 15"/>
          <p:cNvSpPr>
            <a:spLocks noChangeArrowheads="1"/>
          </p:cNvSpPr>
          <p:nvPr/>
        </p:nvSpPr>
        <p:spPr bwMode="auto">
          <a:xfrm>
            <a:off x="609600" y="1371600"/>
            <a:ext cx="792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/>
              <a:t>Redraw Circuit.</a:t>
            </a:r>
          </a:p>
        </p:txBody>
      </p:sp>
      <p:sp>
        <p:nvSpPr>
          <p:cNvPr id="18436" name="TextBox 16"/>
          <p:cNvSpPr txBox="1">
            <a:spLocks noChangeArrowheads="1"/>
          </p:cNvSpPr>
          <p:nvPr/>
        </p:nvSpPr>
        <p:spPr bwMode="auto">
          <a:xfrm>
            <a:off x="3505200" y="838200"/>
            <a:ext cx="1941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Solution – Step 3</a:t>
            </a:r>
          </a:p>
        </p:txBody>
      </p:sp>
      <p:pic>
        <p:nvPicPr>
          <p:cNvPr id="1843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57400"/>
            <a:ext cx="7419975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4736D-EC36-410E-AFD9-625F7519939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/>
              <a:t>NOR Implementation</a:t>
            </a:r>
          </a:p>
        </p:txBody>
      </p:sp>
      <p:sp>
        <p:nvSpPr>
          <p:cNvPr id="19459" name="Rectangle 48"/>
          <p:cNvSpPr>
            <a:spLocks noChangeArrowheads="1"/>
          </p:cNvSpPr>
          <p:nvPr/>
        </p:nvSpPr>
        <p:spPr bwMode="auto">
          <a:xfrm>
            <a:off x="609600" y="1371600"/>
            <a:ext cx="792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/>
              <a:t>Identify and eliminate any double inversions.</a:t>
            </a:r>
          </a:p>
        </p:txBody>
      </p:sp>
      <p:sp>
        <p:nvSpPr>
          <p:cNvPr id="19460" name="TextBox 49"/>
          <p:cNvSpPr txBox="1">
            <a:spLocks noChangeArrowheads="1"/>
          </p:cNvSpPr>
          <p:nvPr/>
        </p:nvSpPr>
        <p:spPr bwMode="auto">
          <a:xfrm>
            <a:off x="3505200" y="838200"/>
            <a:ext cx="1941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Solution – Step 4</a:t>
            </a:r>
          </a:p>
        </p:txBody>
      </p:sp>
      <p:pic>
        <p:nvPicPr>
          <p:cNvPr id="1946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57400"/>
            <a:ext cx="7419975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462" name="Group 36"/>
          <p:cNvGrpSpPr>
            <a:grpSpLocks noChangeAspect="1"/>
          </p:cNvGrpSpPr>
          <p:nvPr/>
        </p:nvGrpSpPr>
        <p:grpSpPr bwMode="auto">
          <a:xfrm>
            <a:off x="2133600" y="3200400"/>
            <a:ext cx="255588" cy="320675"/>
            <a:chOff x="5181600" y="2285999"/>
            <a:chExt cx="304800" cy="381001"/>
          </a:xfrm>
        </p:grpSpPr>
        <p:cxnSp>
          <p:nvCxnSpPr>
            <p:cNvPr id="38" name="Straight Connector 37"/>
            <p:cNvCxnSpPr/>
            <p:nvPr/>
          </p:nvCxnSpPr>
          <p:spPr>
            <a:xfrm rot="16200000" flipH="1">
              <a:off x="5143499" y="2324100"/>
              <a:ext cx="381001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5143499" y="2324100"/>
              <a:ext cx="381001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463" name="Group 39"/>
          <p:cNvGrpSpPr>
            <a:grpSpLocks noChangeAspect="1"/>
          </p:cNvGrpSpPr>
          <p:nvPr/>
        </p:nvGrpSpPr>
        <p:grpSpPr bwMode="auto">
          <a:xfrm>
            <a:off x="3505200" y="4419600"/>
            <a:ext cx="255588" cy="320675"/>
            <a:chOff x="5181600" y="2285999"/>
            <a:chExt cx="304800" cy="381001"/>
          </a:xfrm>
        </p:grpSpPr>
        <p:cxnSp>
          <p:nvCxnSpPr>
            <p:cNvPr id="41" name="Straight Connector 40"/>
            <p:cNvCxnSpPr/>
            <p:nvPr/>
          </p:nvCxnSpPr>
          <p:spPr>
            <a:xfrm rot="16200000" flipH="1">
              <a:off x="5143499" y="2324100"/>
              <a:ext cx="381001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5143499" y="2324100"/>
              <a:ext cx="381001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E94CA6-F6F6-4870-A24A-CB759F624DF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/>
              <a:t>NOR Implementation</a:t>
            </a:r>
          </a:p>
        </p:txBody>
      </p:sp>
      <p:sp>
        <p:nvSpPr>
          <p:cNvPr id="20483" name="TextBox 10"/>
          <p:cNvSpPr txBox="1">
            <a:spLocks noChangeArrowheads="1"/>
          </p:cNvSpPr>
          <p:nvPr/>
        </p:nvSpPr>
        <p:spPr bwMode="auto">
          <a:xfrm>
            <a:off x="3505200" y="838200"/>
            <a:ext cx="1941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Solution – Step 5</a:t>
            </a:r>
          </a:p>
        </p:txBody>
      </p:sp>
      <p:sp>
        <p:nvSpPr>
          <p:cNvPr id="20484" name="Rectangle 11"/>
          <p:cNvSpPr>
            <a:spLocks noChangeArrowheads="1"/>
          </p:cNvSpPr>
          <p:nvPr/>
        </p:nvSpPr>
        <p:spPr bwMode="auto">
          <a:xfrm>
            <a:off x="609600" y="1371600"/>
            <a:ext cx="792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/>
              <a:t>Redraw Circuit.</a:t>
            </a:r>
          </a:p>
        </p:txBody>
      </p:sp>
      <p:pic>
        <p:nvPicPr>
          <p:cNvPr id="2048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05000"/>
            <a:ext cx="7019925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B1993-CCF1-4709-9FED-7BDA27FCD14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Proof of Equivalence</a:t>
            </a:r>
          </a:p>
        </p:txBody>
      </p:sp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" y="1905000"/>
            <a:ext cx="7019925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2981325" y="4724400"/>
          <a:ext cx="20320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8" name="Equation" r:id="rId5" imgW="164880" imgH="266400" progId="Equation.3">
                  <p:embed/>
                </p:oleObj>
              </mc:Choice>
              <mc:Fallback>
                <p:oleObj name="Equation" r:id="rId5" imgW="164880" imgH="266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1325" y="4724400"/>
                        <a:ext cx="20320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4935538" y="6096000"/>
          <a:ext cx="1998662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9" name="Equation" r:id="rId7" imgW="1625400" imgH="317160" progId="Equation.3">
                  <p:embed/>
                </p:oleObj>
              </mc:Choice>
              <mc:Fallback>
                <p:oleObj name="Equation" r:id="rId7" imgW="1625400" imgH="3171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5538" y="6096000"/>
                        <a:ext cx="1998662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7"/>
          <p:cNvGraphicFramePr>
            <a:graphicFrameLocks noChangeAspect="1"/>
          </p:cNvGraphicFramePr>
          <p:nvPr/>
        </p:nvGraphicFramePr>
        <p:xfrm>
          <a:off x="7427913" y="4714875"/>
          <a:ext cx="1516062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0" name="Equation" r:id="rId9" imgW="1231560" imgH="787320" progId="Equation.3">
                  <p:embed/>
                </p:oleObj>
              </mc:Choice>
              <mc:Fallback>
                <p:oleObj name="Equation" r:id="rId9" imgW="1231560" imgH="7873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7913" y="4714875"/>
                        <a:ext cx="1516062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2973388" y="4156075"/>
          <a:ext cx="219075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1" name="Equation" r:id="rId11" imgW="177480" imgH="215640" progId="Equation.3">
                  <p:embed/>
                </p:oleObj>
              </mc:Choice>
              <mc:Fallback>
                <p:oleObj name="Equation" r:id="rId11" imgW="17748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3388" y="4156075"/>
                        <a:ext cx="219075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2973388" y="5137150"/>
          <a:ext cx="21907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2" name="Equation" r:id="rId13" imgW="177480" imgH="279360" progId="Equation.3">
                  <p:embed/>
                </p:oleObj>
              </mc:Choice>
              <mc:Fallback>
                <p:oleObj name="Equation" r:id="rId13" imgW="177480" imgH="2793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3388" y="5137150"/>
                        <a:ext cx="219075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8"/>
          <p:cNvGraphicFramePr>
            <a:graphicFrameLocks noChangeAspect="1"/>
          </p:cNvGraphicFramePr>
          <p:nvPr/>
        </p:nvGraphicFramePr>
        <p:xfrm>
          <a:off x="2967038" y="5791200"/>
          <a:ext cx="233362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3" name="Equation" r:id="rId15" imgW="190440" imgH="266400" progId="Equation.3">
                  <p:embed/>
                </p:oleObj>
              </mc:Choice>
              <mc:Fallback>
                <p:oleObj name="Equation" r:id="rId15" imgW="190440" imgH="266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7038" y="5791200"/>
                        <a:ext cx="233362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5030788" y="3657600"/>
          <a:ext cx="1903412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4" name="Equation" r:id="rId17" imgW="1549080" imgH="317160" progId="Equation.3">
                  <p:embed/>
                </p:oleObj>
              </mc:Choice>
              <mc:Fallback>
                <p:oleObj name="Equation" r:id="rId17" imgW="1549080" imgH="3171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0788" y="3657600"/>
                        <a:ext cx="1903412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5943600" y="5478463"/>
          <a:ext cx="1092200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5" name="Equation" r:id="rId19" imgW="888840" imgH="317160" progId="Equation.3">
                  <p:embed/>
                </p:oleObj>
              </mc:Choice>
              <mc:Fallback>
                <p:oleObj name="Equation" r:id="rId19" imgW="888840" imgH="3171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478463"/>
                        <a:ext cx="1092200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Arc 13"/>
          <p:cNvSpPr/>
          <p:nvPr/>
        </p:nvSpPr>
        <p:spPr bwMode="auto">
          <a:xfrm flipH="1" flipV="1">
            <a:off x="5410200" y="4495800"/>
            <a:ext cx="914400" cy="1198563"/>
          </a:xfrm>
          <a:prstGeom prst="arc">
            <a:avLst>
              <a:gd name="adj1" fmla="val 16200005"/>
              <a:gd name="adj2" fmla="val 21564734"/>
            </a:avLst>
          </a:prstGeom>
          <a:ln>
            <a:solidFill>
              <a:srgbClr val="FF170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Arc 14"/>
          <p:cNvSpPr/>
          <p:nvPr/>
        </p:nvSpPr>
        <p:spPr bwMode="auto">
          <a:xfrm flipH="1" flipV="1">
            <a:off x="4419600" y="5105400"/>
            <a:ext cx="914400" cy="1198563"/>
          </a:xfrm>
          <a:prstGeom prst="arc">
            <a:avLst>
              <a:gd name="adj1" fmla="val 16200005"/>
              <a:gd name="adj2" fmla="val 21564734"/>
            </a:avLst>
          </a:prstGeom>
          <a:ln>
            <a:solidFill>
              <a:srgbClr val="FF170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Arc 15"/>
          <p:cNvSpPr/>
          <p:nvPr/>
        </p:nvSpPr>
        <p:spPr bwMode="auto">
          <a:xfrm flipH="1">
            <a:off x="4495800" y="3886200"/>
            <a:ext cx="914400" cy="1198563"/>
          </a:xfrm>
          <a:prstGeom prst="arc">
            <a:avLst>
              <a:gd name="adj1" fmla="val 16200005"/>
              <a:gd name="adj2" fmla="val 21564734"/>
            </a:avLst>
          </a:prstGeom>
          <a:ln>
            <a:solidFill>
              <a:srgbClr val="FF170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C7130-F534-4AC0-B8D4-5B41F7E9639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AOI </a:t>
            </a:r>
            <a:r>
              <a:rPr lang="en-US" dirty="0" err="1" smtClean="0"/>
              <a:t>vs</a:t>
            </a:r>
            <a:r>
              <a:rPr lang="en-US" dirty="0" smtClean="0"/>
              <a:t> NOR</a:t>
            </a:r>
          </a:p>
        </p:txBody>
      </p:sp>
      <p:pic>
        <p:nvPicPr>
          <p:cNvPr id="2150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3833813" cy="254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" y="4572000"/>
          <a:ext cx="3733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450"/>
                <a:gridCol w="933450"/>
                <a:gridCol w="933450"/>
                <a:gridCol w="933450"/>
              </a:tblGrid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IC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Type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Gates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Gate / IC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# ICs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74LS04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74LS08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74LS32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50">
                <a:tc gridSpan="3"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Number of ICs →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572000" y="4572000"/>
          <a:ext cx="37338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450"/>
                <a:gridCol w="933450"/>
                <a:gridCol w="933450"/>
                <a:gridCol w="933450"/>
              </a:tblGrid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IC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Type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Gates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Gate / IC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# ICs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74LS02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50">
                <a:tc gridSpan="3"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Number of ICs →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1558" name="Picture 5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828800"/>
            <a:ext cx="4818063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3C798D-3349-481A-AFC1-91B6D35521A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Universal Gate – NOR</a:t>
            </a:r>
          </a:p>
        </p:txBody>
      </p:sp>
      <p:sp>
        <p:nvSpPr>
          <p:cNvPr id="14339" name="Content Placeholder 8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114800"/>
          </a:xfrm>
        </p:spPr>
        <p:txBody>
          <a:bodyPr/>
          <a:lstStyle/>
          <a:p>
            <a:pPr marL="273050" indent="-273050" eaLnBrk="1" hangingPunct="1">
              <a:spcBef>
                <a:spcPct val="0"/>
              </a:spcBef>
              <a:spcAft>
                <a:spcPts val="900"/>
              </a:spcAft>
              <a:buFontTx/>
              <a:buNone/>
            </a:pPr>
            <a:r>
              <a:rPr lang="en-US" sz="2800" dirty="0" smtClean="0"/>
              <a:t>This presentation will demonstrate…</a:t>
            </a:r>
          </a:p>
          <a:p>
            <a:pPr marL="273050" indent="-273050" eaLnBrk="1" hangingPunct="1">
              <a:spcBef>
                <a:spcPct val="0"/>
              </a:spcBef>
              <a:spcAft>
                <a:spcPts val="900"/>
              </a:spcAft>
            </a:pPr>
            <a:r>
              <a:rPr lang="en-US" sz="2400" dirty="0" smtClean="0"/>
              <a:t>The basic function of the </a:t>
            </a:r>
            <a:r>
              <a:rPr lang="en-US" sz="2400" b="1" dirty="0" smtClean="0"/>
              <a:t>NOR</a:t>
            </a:r>
            <a:r>
              <a:rPr lang="en-US" sz="2400" dirty="0" smtClean="0"/>
              <a:t> gate.</a:t>
            </a:r>
          </a:p>
          <a:p>
            <a:pPr marL="273050" indent="-273050" eaLnBrk="1" hangingPunct="1">
              <a:spcBef>
                <a:spcPct val="0"/>
              </a:spcBef>
              <a:spcAft>
                <a:spcPts val="900"/>
              </a:spcAft>
            </a:pPr>
            <a:r>
              <a:rPr lang="en-US" sz="2400" dirty="0" smtClean="0"/>
              <a:t>How an </a:t>
            </a:r>
            <a:r>
              <a:rPr lang="en-US" sz="2400" b="1" dirty="0" smtClean="0"/>
              <a:t>NOR</a:t>
            </a:r>
            <a:r>
              <a:rPr lang="en-US" sz="2400" dirty="0" smtClean="0"/>
              <a:t> gate can be using to replace an </a:t>
            </a:r>
            <a:r>
              <a:rPr lang="en-US" sz="2400" b="1" dirty="0" smtClean="0"/>
              <a:t>AND</a:t>
            </a:r>
            <a:r>
              <a:rPr lang="en-US" sz="2400" dirty="0" smtClean="0"/>
              <a:t> gate, an </a:t>
            </a:r>
            <a:r>
              <a:rPr lang="en-US" sz="2400" b="1" dirty="0" smtClean="0"/>
              <a:t>OR</a:t>
            </a:r>
            <a:r>
              <a:rPr lang="en-US" sz="2400" dirty="0" smtClean="0"/>
              <a:t> gate or an </a:t>
            </a:r>
            <a:r>
              <a:rPr lang="en-US" sz="2400" b="1" dirty="0" smtClean="0"/>
              <a:t>INVERTER</a:t>
            </a:r>
            <a:r>
              <a:rPr lang="en-US" sz="2400" dirty="0" smtClean="0"/>
              <a:t> gate.</a:t>
            </a:r>
          </a:p>
          <a:p>
            <a:pPr marL="273050" indent="-273050" eaLnBrk="1" hangingPunct="1">
              <a:spcBef>
                <a:spcPct val="0"/>
              </a:spcBef>
              <a:spcAft>
                <a:spcPts val="900"/>
              </a:spcAft>
            </a:pPr>
            <a:r>
              <a:rPr lang="en-US" sz="2400" dirty="0" smtClean="0"/>
              <a:t>How a logic circuit implemented with </a:t>
            </a:r>
            <a:r>
              <a:rPr lang="en-US" sz="2400" b="1" dirty="0" smtClean="0"/>
              <a:t>AOI</a:t>
            </a:r>
            <a:r>
              <a:rPr lang="en-US" sz="2400" dirty="0" smtClean="0"/>
              <a:t> logic gates could be re-implemented using only </a:t>
            </a:r>
            <a:r>
              <a:rPr lang="en-US" sz="2400" b="1" dirty="0" smtClean="0"/>
              <a:t>NOR</a:t>
            </a:r>
            <a:r>
              <a:rPr lang="en-US" sz="2400" dirty="0" smtClean="0"/>
              <a:t> gates</a:t>
            </a:r>
          </a:p>
          <a:p>
            <a:pPr marL="273050" indent="-273050" eaLnBrk="1" hangingPunct="1">
              <a:spcBef>
                <a:spcPct val="0"/>
              </a:spcBef>
              <a:spcAft>
                <a:spcPts val="900"/>
              </a:spcAft>
            </a:pPr>
            <a:r>
              <a:rPr lang="en-US" sz="2400" dirty="0" smtClean="0"/>
              <a:t>That using a single gate type, in this case </a:t>
            </a:r>
            <a:r>
              <a:rPr lang="en-US" sz="2400" b="1" dirty="0" smtClean="0"/>
              <a:t>NOR</a:t>
            </a:r>
            <a:r>
              <a:rPr lang="en-US" sz="2400" dirty="0" smtClean="0"/>
              <a:t>, will reduce the number of integrated circuits (IC) required to implement a logic circuit.</a:t>
            </a:r>
          </a:p>
        </p:txBody>
      </p:sp>
      <p:grpSp>
        <p:nvGrpSpPr>
          <p:cNvPr id="14340" name="Group 31"/>
          <p:cNvGrpSpPr>
            <a:grpSpLocks/>
          </p:cNvGrpSpPr>
          <p:nvPr/>
        </p:nvGrpSpPr>
        <p:grpSpPr bwMode="auto">
          <a:xfrm>
            <a:off x="2114550" y="5105400"/>
            <a:ext cx="4591050" cy="1676400"/>
            <a:chOff x="2114046" y="5105400"/>
            <a:chExt cx="4591554" cy="1676400"/>
          </a:xfrm>
        </p:grpSpPr>
        <p:grpSp>
          <p:nvGrpSpPr>
            <p:cNvPr id="14342" name="Group 29"/>
            <p:cNvGrpSpPr>
              <a:grpSpLocks/>
            </p:cNvGrpSpPr>
            <p:nvPr/>
          </p:nvGrpSpPr>
          <p:grpSpPr bwMode="auto">
            <a:xfrm>
              <a:off x="2505195" y="5410200"/>
              <a:ext cx="1447800" cy="1066800"/>
              <a:chOff x="2362200" y="5334000"/>
              <a:chExt cx="1447800" cy="1066800"/>
            </a:xfrm>
          </p:grpSpPr>
          <p:grpSp>
            <p:nvGrpSpPr>
              <p:cNvPr id="14352" name="Group 18"/>
              <p:cNvGrpSpPr>
                <a:grpSpLocks/>
              </p:cNvGrpSpPr>
              <p:nvPr/>
            </p:nvGrpSpPr>
            <p:grpSpPr bwMode="auto">
              <a:xfrm>
                <a:off x="2362200" y="5791200"/>
                <a:ext cx="1447800" cy="609600"/>
                <a:chOff x="2209800" y="5753100"/>
                <a:chExt cx="1447800" cy="609600"/>
              </a:xfrm>
            </p:grpSpPr>
            <p:pic>
              <p:nvPicPr>
                <p:cNvPr id="14357" name="Picture 3" descr="C:\Users\ghzite.MAIN\Pictures\Microsoft Clip Organizer\j0433905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09800" y="5753100"/>
                  <a:ext cx="609600" cy="6096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4358" name="Picture 3" descr="C:\Users\ghzite.MAIN\Pictures\Microsoft Clip Organizer\j0433905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28900" y="5753100"/>
                  <a:ext cx="609600" cy="6096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4359" name="Picture 3" descr="C:\Users\ghzite.MAIN\Pictures\Microsoft Clip Organizer\j0433905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48000" y="5753100"/>
                  <a:ext cx="609600" cy="6096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14353" name="Group 20"/>
              <p:cNvGrpSpPr>
                <a:grpSpLocks/>
              </p:cNvGrpSpPr>
              <p:nvPr/>
            </p:nvGrpSpPr>
            <p:grpSpPr bwMode="auto">
              <a:xfrm>
                <a:off x="2695902" y="5562600"/>
                <a:ext cx="1028700" cy="609600"/>
                <a:chOff x="4838700" y="6019800"/>
                <a:chExt cx="1028700" cy="609600"/>
              </a:xfrm>
            </p:grpSpPr>
            <p:pic>
              <p:nvPicPr>
                <p:cNvPr id="14355" name="Picture 3" descr="C:\Users\ghzite.MAIN\Pictures\Microsoft Clip Organizer\j0433905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38700" y="6019800"/>
                  <a:ext cx="609600" cy="6096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4356" name="Picture 3" descr="C:\Users\ghzite.MAIN\Pictures\Microsoft Clip Organizer\j0433905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57800" y="6019800"/>
                  <a:ext cx="609600" cy="6096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14354" name="Picture 3" descr="C:\Users\ghzite.MAIN\Pictures\Microsoft Clip Organizer\j0433905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48000" y="5334000"/>
                <a:ext cx="609600" cy="609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4343" name="Group 30"/>
            <p:cNvGrpSpPr>
              <a:grpSpLocks/>
            </p:cNvGrpSpPr>
            <p:nvPr/>
          </p:nvGrpSpPr>
          <p:grpSpPr bwMode="auto">
            <a:xfrm>
              <a:off x="5114673" y="5524500"/>
              <a:ext cx="1028700" cy="838200"/>
              <a:chOff x="4762500" y="5410200"/>
              <a:chExt cx="1028700" cy="838200"/>
            </a:xfrm>
          </p:grpSpPr>
          <p:grpSp>
            <p:nvGrpSpPr>
              <p:cNvPr id="14348" name="Group 21"/>
              <p:cNvGrpSpPr>
                <a:grpSpLocks/>
              </p:cNvGrpSpPr>
              <p:nvPr/>
            </p:nvGrpSpPr>
            <p:grpSpPr bwMode="auto">
              <a:xfrm>
                <a:off x="4762500" y="5638800"/>
                <a:ext cx="1028700" cy="609600"/>
                <a:chOff x="4838700" y="6019800"/>
                <a:chExt cx="1028700" cy="609600"/>
              </a:xfrm>
            </p:grpSpPr>
            <p:pic>
              <p:nvPicPr>
                <p:cNvPr id="14350" name="Picture 3" descr="C:\Users\ghzite.MAIN\Pictures\Microsoft Clip Organizer\j0433905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38700" y="6019800"/>
                  <a:ext cx="609600" cy="6096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4351" name="Picture 3" descr="C:\Users\ghzite.MAIN\Pictures\Microsoft Clip Organizer\j0433905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57800" y="6019800"/>
                  <a:ext cx="609600" cy="6096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14349" name="Picture 3" descr="C:\Users\ghzite.MAIN\Pictures\Microsoft Clip Organizer\j0433905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05400" y="5410200"/>
                <a:ext cx="609600" cy="609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4344" name="TextBox 25"/>
            <p:cNvSpPr txBox="1">
              <a:spLocks noChangeArrowheads="1"/>
            </p:cNvSpPr>
            <p:nvPr/>
          </p:nvSpPr>
          <p:spPr bwMode="auto">
            <a:xfrm>
              <a:off x="2630213" y="5105400"/>
              <a:ext cx="119776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AOI Logic</a:t>
              </a:r>
            </a:p>
          </p:txBody>
        </p:sp>
        <p:sp>
          <p:nvSpPr>
            <p:cNvPr id="14345" name="TextBox 26"/>
            <p:cNvSpPr txBox="1">
              <a:spLocks noChangeArrowheads="1"/>
            </p:cNvSpPr>
            <p:nvPr/>
          </p:nvSpPr>
          <p:spPr bwMode="auto">
            <a:xfrm>
              <a:off x="5075540" y="5105400"/>
              <a:ext cx="131318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NOR Logic</a:t>
              </a:r>
            </a:p>
          </p:txBody>
        </p:sp>
        <p:sp>
          <p:nvSpPr>
            <p:cNvPr id="14346" name="TextBox 27"/>
            <p:cNvSpPr txBox="1">
              <a:spLocks noChangeArrowheads="1"/>
            </p:cNvSpPr>
            <p:nvPr/>
          </p:nvSpPr>
          <p:spPr bwMode="auto">
            <a:xfrm>
              <a:off x="2114046" y="6412468"/>
              <a:ext cx="223009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More ICs = More $$</a:t>
              </a:r>
            </a:p>
          </p:txBody>
        </p:sp>
        <p:sp>
          <p:nvSpPr>
            <p:cNvPr id="14347" name="TextBox 28"/>
            <p:cNvSpPr txBox="1">
              <a:spLocks noChangeArrowheads="1"/>
            </p:cNvSpPr>
            <p:nvPr/>
          </p:nvSpPr>
          <p:spPr bwMode="auto">
            <a:xfrm>
              <a:off x="4552446" y="6412468"/>
              <a:ext cx="21531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Less ICs = Less $$</a:t>
              </a:r>
            </a:p>
          </p:txBody>
        </p:sp>
      </p:grp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A4EA5-6663-48A7-ACA8-C8EA604CBE9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NOR Gate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657600" y="3733800"/>
          <a:ext cx="1143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54" name="TextBox 7"/>
          <p:cNvSpPr txBox="1">
            <a:spLocks noChangeArrowheads="1"/>
          </p:cNvSpPr>
          <p:nvPr/>
        </p:nvSpPr>
        <p:spPr bwMode="auto">
          <a:xfrm>
            <a:off x="2351088" y="2193925"/>
            <a:ext cx="3381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X</a:t>
            </a:r>
          </a:p>
        </p:txBody>
      </p:sp>
      <p:sp>
        <p:nvSpPr>
          <p:cNvPr id="1055" name="TextBox 8"/>
          <p:cNvSpPr txBox="1">
            <a:spLocks noChangeArrowheads="1"/>
          </p:cNvSpPr>
          <p:nvPr/>
        </p:nvSpPr>
        <p:spPr bwMode="auto">
          <a:xfrm>
            <a:off x="2351088" y="2525713"/>
            <a:ext cx="338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Y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5006975" y="2346325"/>
          <a:ext cx="1814513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4" imgW="1473120" imgH="266400" progId="Equation.3">
                  <p:embed/>
                </p:oleObj>
              </mc:Choice>
              <mc:Fallback>
                <p:oleObj name="Equation" r:id="rId4" imgW="1473120" imgH="266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6975" y="2346325"/>
                        <a:ext cx="1814513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56" name="Picture 3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0" y="2165350"/>
            <a:ext cx="23050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C202E-6FA0-411D-A8C3-6C96B1AC768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NOR Gate as an Inverter Gate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657600" y="3733800"/>
          <a:ext cx="762000" cy="1097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</a:tblGrid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067" name="Group 13"/>
          <p:cNvGrpSpPr>
            <a:grpSpLocks/>
          </p:cNvGrpSpPr>
          <p:nvPr/>
        </p:nvGrpSpPr>
        <p:grpSpPr bwMode="auto">
          <a:xfrm>
            <a:off x="2351088" y="1704975"/>
            <a:ext cx="4878387" cy="1319213"/>
            <a:chOff x="2351088" y="1704975"/>
            <a:chExt cx="4878387" cy="1319213"/>
          </a:xfrm>
        </p:grpSpPr>
        <p:pic>
          <p:nvPicPr>
            <p:cNvPr id="2071" name="Picture 2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000" y="2286000"/>
              <a:ext cx="2314575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72" name="TextBox 7"/>
            <p:cNvSpPr txBox="1">
              <a:spLocks noChangeArrowheads="1"/>
            </p:cNvSpPr>
            <p:nvPr/>
          </p:nvSpPr>
          <p:spPr bwMode="auto">
            <a:xfrm>
              <a:off x="2351088" y="2409825"/>
              <a:ext cx="33813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X</a:t>
              </a:r>
            </a:p>
          </p:txBody>
        </p:sp>
        <p:graphicFrame>
          <p:nvGraphicFramePr>
            <p:cNvPr id="2050" name="Object 3"/>
            <p:cNvGraphicFramePr>
              <a:graphicFrameLocks noChangeAspect="1"/>
            </p:cNvGraphicFramePr>
            <p:nvPr/>
          </p:nvGraphicFramePr>
          <p:xfrm>
            <a:off x="5029200" y="2370138"/>
            <a:ext cx="641350" cy="328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7" name="Equation" r:id="rId5" imgW="520560" imgH="266400" progId="Equation.3">
                    <p:embed/>
                  </p:oleObj>
                </mc:Choice>
                <mc:Fallback>
                  <p:oleObj name="Equation" r:id="rId5" imgW="520560" imgH="26640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9200" y="2370138"/>
                          <a:ext cx="641350" cy="3286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1" name="Object 5"/>
            <p:cNvGraphicFramePr>
              <a:graphicFrameLocks noChangeAspect="1"/>
            </p:cNvGraphicFramePr>
            <p:nvPr/>
          </p:nvGraphicFramePr>
          <p:xfrm>
            <a:off x="4760913" y="1752600"/>
            <a:ext cx="1079500" cy="250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8" name="Equation" r:id="rId7" imgW="876240" imgH="203040" progId="Equation.3">
                    <p:embed/>
                  </p:oleObj>
                </mc:Choice>
                <mc:Fallback>
                  <p:oleObj name="Equation" r:id="rId7" imgW="876240" imgH="20304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0913" y="1752600"/>
                          <a:ext cx="1079500" cy="250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Arc 12"/>
            <p:cNvSpPr/>
            <p:nvPr/>
          </p:nvSpPr>
          <p:spPr>
            <a:xfrm flipH="1">
              <a:off x="4314825" y="1905000"/>
              <a:ext cx="914400" cy="1119188"/>
            </a:xfrm>
            <a:prstGeom prst="arc">
              <a:avLst>
                <a:gd name="adj1" fmla="val 16200000"/>
                <a:gd name="adj2" fmla="val 21564734"/>
              </a:avLst>
            </a:prstGeom>
            <a:ln>
              <a:solidFill>
                <a:srgbClr val="FF1701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074" name="TextBox 14"/>
            <p:cNvSpPr txBox="1">
              <a:spLocks noChangeArrowheads="1"/>
            </p:cNvSpPr>
            <p:nvPr/>
          </p:nvSpPr>
          <p:spPr bwMode="auto">
            <a:xfrm>
              <a:off x="5791200" y="1704975"/>
              <a:ext cx="143827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/>
                <a:t>(Before Bubble)</a:t>
              </a:r>
            </a:p>
          </p:txBody>
        </p:sp>
      </p:grpSp>
      <p:sp>
        <p:nvSpPr>
          <p:cNvPr id="2068" name="TextBox 16"/>
          <p:cNvSpPr txBox="1">
            <a:spLocks noChangeArrowheads="1"/>
          </p:cNvSpPr>
          <p:nvPr/>
        </p:nvSpPr>
        <p:spPr bwMode="auto">
          <a:xfrm>
            <a:off x="4962525" y="4341813"/>
            <a:ext cx="1876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Equivalent to Inverter</a:t>
            </a:r>
          </a:p>
        </p:txBody>
      </p:sp>
      <p:sp>
        <p:nvSpPr>
          <p:cNvPr id="18" name="Left Brace 17"/>
          <p:cNvSpPr/>
          <p:nvPr/>
        </p:nvSpPr>
        <p:spPr>
          <a:xfrm rot="10800000">
            <a:off x="4572000" y="4114800"/>
            <a:ext cx="304800" cy="7620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CBE4F7-7C90-4256-9A36-3D891B26595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NOR Gate as an OR Gate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505200" y="4267200"/>
          <a:ext cx="1143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3103" name="Group 21"/>
          <p:cNvGrpSpPr>
            <a:grpSpLocks/>
          </p:cNvGrpSpPr>
          <p:nvPr/>
        </p:nvGrpSpPr>
        <p:grpSpPr bwMode="auto">
          <a:xfrm>
            <a:off x="1447800" y="1728788"/>
            <a:ext cx="6324600" cy="1779587"/>
            <a:chOff x="1447800" y="1728788"/>
            <a:chExt cx="6324600" cy="1779587"/>
          </a:xfrm>
        </p:grpSpPr>
        <p:pic>
          <p:nvPicPr>
            <p:cNvPr id="3108" name="Picture 4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2209800"/>
              <a:ext cx="4029075" cy="638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09" name="TextBox 7"/>
            <p:cNvSpPr txBox="1">
              <a:spLocks noChangeArrowheads="1"/>
            </p:cNvSpPr>
            <p:nvPr/>
          </p:nvSpPr>
          <p:spPr bwMode="auto">
            <a:xfrm>
              <a:off x="1447800" y="2193817"/>
              <a:ext cx="338452" cy="369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X</a:t>
              </a:r>
            </a:p>
          </p:txBody>
        </p:sp>
        <p:sp>
          <p:nvSpPr>
            <p:cNvPr id="3110" name="TextBox 8"/>
            <p:cNvSpPr txBox="1">
              <a:spLocks noChangeArrowheads="1"/>
            </p:cNvSpPr>
            <p:nvPr/>
          </p:nvSpPr>
          <p:spPr bwMode="auto">
            <a:xfrm>
              <a:off x="1447800" y="2526357"/>
              <a:ext cx="338548" cy="369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Y</a:t>
              </a:r>
            </a:p>
          </p:txBody>
        </p:sp>
        <p:graphicFrame>
          <p:nvGraphicFramePr>
            <p:cNvPr id="3074" name="Object 3"/>
            <p:cNvGraphicFramePr>
              <a:graphicFrameLocks noChangeAspect="1"/>
            </p:cNvGraphicFramePr>
            <p:nvPr/>
          </p:nvGraphicFramePr>
          <p:xfrm>
            <a:off x="5846762" y="2292350"/>
            <a:ext cx="1925638" cy="374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8" name="Equation" r:id="rId5" imgW="1562040" imgH="304560" progId="Equation.3">
                    <p:embed/>
                  </p:oleObj>
                </mc:Choice>
                <mc:Fallback>
                  <p:oleObj name="Equation" r:id="rId5" imgW="1562040" imgH="30456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46762" y="2292350"/>
                          <a:ext cx="1925638" cy="3746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5" name="Object 5"/>
            <p:cNvGraphicFramePr>
              <a:graphicFrameLocks noChangeAspect="1"/>
            </p:cNvGraphicFramePr>
            <p:nvPr/>
          </p:nvGraphicFramePr>
          <p:xfrm>
            <a:off x="4184650" y="1728788"/>
            <a:ext cx="657225" cy="328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9" name="Equation" r:id="rId7" imgW="533160" imgH="266400" progId="Equation.3">
                    <p:embed/>
                  </p:oleObj>
                </mc:Choice>
                <mc:Fallback>
                  <p:oleObj name="Equation" r:id="rId7" imgW="533160" imgH="2664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84650" y="1728788"/>
                          <a:ext cx="657225" cy="3286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Arc 17"/>
            <p:cNvSpPr/>
            <p:nvPr/>
          </p:nvSpPr>
          <p:spPr bwMode="auto">
            <a:xfrm flipH="1">
              <a:off x="3744913" y="1905000"/>
              <a:ext cx="914400" cy="1119188"/>
            </a:xfrm>
            <a:prstGeom prst="arc">
              <a:avLst>
                <a:gd name="adj1" fmla="val 16200000"/>
                <a:gd name="adj2" fmla="val 21564734"/>
              </a:avLst>
            </a:prstGeom>
            <a:ln>
              <a:solidFill>
                <a:srgbClr val="FF1701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0" name="Left Brace 19"/>
            <p:cNvSpPr/>
            <p:nvPr/>
          </p:nvSpPr>
          <p:spPr bwMode="auto">
            <a:xfrm rot="16200000">
              <a:off x="2830513" y="2438400"/>
              <a:ext cx="304800" cy="1219200"/>
            </a:xfrm>
            <a:prstGeom prst="lef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1" name="Left Brace 20"/>
            <p:cNvSpPr/>
            <p:nvPr/>
          </p:nvSpPr>
          <p:spPr bwMode="auto">
            <a:xfrm rot="16200000">
              <a:off x="4430713" y="2438400"/>
              <a:ext cx="304800" cy="1219200"/>
            </a:xfrm>
            <a:prstGeom prst="lef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3114" name="TextBox 21"/>
            <p:cNvSpPr txBox="1">
              <a:spLocks noChangeArrowheads="1"/>
            </p:cNvSpPr>
            <p:nvPr/>
          </p:nvSpPr>
          <p:spPr bwMode="auto">
            <a:xfrm>
              <a:off x="2417635" y="3200564"/>
              <a:ext cx="102143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NOR Gate</a:t>
              </a:r>
            </a:p>
          </p:txBody>
        </p:sp>
        <p:sp>
          <p:nvSpPr>
            <p:cNvPr id="3115" name="TextBox 22"/>
            <p:cNvSpPr txBox="1">
              <a:spLocks noChangeArrowheads="1"/>
            </p:cNvSpPr>
            <p:nvPr/>
          </p:nvSpPr>
          <p:spPr bwMode="auto">
            <a:xfrm>
              <a:off x="4126803" y="3200564"/>
              <a:ext cx="914014" cy="307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“Inverter”</a:t>
              </a:r>
            </a:p>
          </p:txBody>
        </p:sp>
      </p:grpSp>
      <p:grpSp>
        <p:nvGrpSpPr>
          <p:cNvPr id="3104" name="Group 25"/>
          <p:cNvGrpSpPr>
            <a:grpSpLocks/>
          </p:cNvGrpSpPr>
          <p:nvPr/>
        </p:nvGrpSpPr>
        <p:grpSpPr bwMode="auto">
          <a:xfrm>
            <a:off x="4800600" y="4648200"/>
            <a:ext cx="2362200" cy="1447800"/>
            <a:chOff x="4800600" y="4571999"/>
            <a:chExt cx="2362534" cy="1447800"/>
          </a:xfrm>
        </p:grpSpPr>
        <p:sp>
          <p:nvSpPr>
            <p:cNvPr id="3106" name="TextBox 18"/>
            <p:cNvSpPr txBox="1">
              <a:spLocks noChangeArrowheads="1"/>
            </p:cNvSpPr>
            <p:nvPr/>
          </p:nvSpPr>
          <p:spPr bwMode="auto">
            <a:xfrm>
              <a:off x="5186548" y="5154872"/>
              <a:ext cx="197658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/>
                <a:t>Equivalent to OR Gate</a:t>
              </a:r>
            </a:p>
          </p:txBody>
        </p:sp>
        <p:sp>
          <p:nvSpPr>
            <p:cNvPr id="25" name="Left Brace 24"/>
            <p:cNvSpPr/>
            <p:nvPr/>
          </p:nvSpPr>
          <p:spPr>
            <a:xfrm rot="10800000">
              <a:off x="4800600" y="4571999"/>
              <a:ext cx="304843" cy="1447800"/>
            </a:xfrm>
            <a:prstGeom prst="lef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7C3E0-7786-4800-BF50-C789498B081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4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028825"/>
            <a:ext cx="404812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NOR Gate as an AND Gate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505200" y="4267200"/>
          <a:ext cx="1143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4129" name="Group 17"/>
          <p:cNvGrpSpPr>
            <a:grpSpLocks/>
          </p:cNvGrpSpPr>
          <p:nvPr/>
        </p:nvGrpSpPr>
        <p:grpSpPr bwMode="auto">
          <a:xfrm>
            <a:off x="4800600" y="4648200"/>
            <a:ext cx="2463800" cy="1447800"/>
            <a:chOff x="4800600" y="4571999"/>
            <a:chExt cx="2463586" cy="1447800"/>
          </a:xfrm>
        </p:grpSpPr>
        <p:sp>
          <p:nvSpPr>
            <p:cNvPr id="4140" name="TextBox 18"/>
            <p:cNvSpPr txBox="1">
              <a:spLocks noChangeArrowheads="1"/>
            </p:cNvSpPr>
            <p:nvPr/>
          </p:nvSpPr>
          <p:spPr bwMode="auto">
            <a:xfrm>
              <a:off x="5186547" y="5154872"/>
              <a:ext cx="207763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/>
                <a:t>Equivalent to AND Gate</a:t>
              </a:r>
            </a:p>
          </p:txBody>
        </p:sp>
        <p:sp>
          <p:nvSpPr>
            <p:cNvPr id="20" name="Left Brace 19"/>
            <p:cNvSpPr/>
            <p:nvPr/>
          </p:nvSpPr>
          <p:spPr>
            <a:xfrm rot="10800000">
              <a:off x="4800600" y="4571999"/>
              <a:ext cx="304774" cy="1447800"/>
            </a:xfrm>
            <a:prstGeom prst="lef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130" name="TextBox 7"/>
          <p:cNvSpPr txBox="1">
            <a:spLocks noChangeArrowheads="1"/>
          </p:cNvSpPr>
          <p:nvPr/>
        </p:nvSpPr>
        <p:spPr bwMode="auto">
          <a:xfrm>
            <a:off x="990600" y="2143125"/>
            <a:ext cx="3381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X</a:t>
            </a:r>
          </a:p>
        </p:txBody>
      </p:sp>
      <p:sp>
        <p:nvSpPr>
          <p:cNvPr id="4131" name="TextBox 8"/>
          <p:cNvSpPr txBox="1">
            <a:spLocks noChangeArrowheads="1"/>
          </p:cNvSpPr>
          <p:nvPr/>
        </p:nvSpPr>
        <p:spPr bwMode="auto">
          <a:xfrm>
            <a:off x="990600" y="2827338"/>
            <a:ext cx="3381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Y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5614988" y="2466975"/>
          <a:ext cx="240982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0" name="Equation" r:id="rId5" imgW="1955520" imgH="304560" progId="Equation.3">
                  <p:embed/>
                </p:oleObj>
              </mc:Choice>
              <mc:Fallback>
                <p:oleObj name="Equation" r:id="rId5" imgW="1955520" imgH="3045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4988" y="2466975"/>
                        <a:ext cx="2409825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4"/>
          <p:cNvGraphicFramePr>
            <a:graphicFrameLocks noChangeAspect="1"/>
          </p:cNvGraphicFramePr>
          <p:nvPr/>
        </p:nvGraphicFramePr>
        <p:xfrm>
          <a:off x="4114800" y="1520825"/>
          <a:ext cx="234950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1" name="Equation" r:id="rId7" imgW="190440" imgH="266400" progId="Equation.3">
                  <p:embed/>
                </p:oleObj>
              </mc:Choice>
              <mc:Fallback>
                <p:oleObj name="Equation" r:id="rId7" imgW="190440" imgH="266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520825"/>
                        <a:ext cx="234950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Arc 12"/>
          <p:cNvSpPr/>
          <p:nvPr/>
        </p:nvSpPr>
        <p:spPr bwMode="auto">
          <a:xfrm flipH="1">
            <a:off x="3300413" y="1708150"/>
            <a:ext cx="1358900" cy="1119188"/>
          </a:xfrm>
          <a:prstGeom prst="arc">
            <a:avLst>
              <a:gd name="adj1" fmla="val 16200000"/>
              <a:gd name="adj2" fmla="val 21564734"/>
            </a:avLst>
          </a:prstGeom>
          <a:ln>
            <a:solidFill>
              <a:srgbClr val="FF170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Left Brace 13"/>
          <p:cNvSpPr/>
          <p:nvPr/>
        </p:nvSpPr>
        <p:spPr bwMode="auto">
          <a:xfrm rot="16200000">
            <a:off x="4191000" y="2813050"/>
            <a:ext cx="304800" cy="12192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34" name="TextBox 15"/>
          <p:cNvSpPr txBox="1">
            <a:spLocks noChangeArrowheads="1"/>
          </p:cNvSpPr>
          <p:nvPr/>
        </p:nvSpPr>
        <p:spPr bwMode="auto">
          <a:xfrm>
            <a:off x="3776663" y="3575050"/>
            <a:ext cx="10223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NOR Gate</a:t>
            </a:r>
          </a:p>
        </p:txBody>
      </p:sp>
      <p:grpSp>
        <p:nvGrpSpPr>
          <p:cNvPr id="4135" name="Group 20"/>
          <p:cNvGrpSpPr>
            <a:grpSpLocks/>
          </p:cNvGrpSpPr>
          <p:nvPr/>
        </p:nvGrpSpPr>
        <p:grpSpPr bwMode="auto">
          <a:xfrm>
            <a:off x="1828800" y="3349625"/>
            <a:ext cx="1219200" cy="612775"/>
            <a:chOff x="2667000" y="3352801"/>
            <a:chExt cx="1219200" cy="612575"/>
          </a:xfrm>
        </p:grpSpPr>
        <p:sp>
          <p:nvSpPr>
            <p:cNvPr id="15" name="Left Brace 14"/>
            <p:cNvSpPr/>
            <p:nvPr/>
          </p:nvSpPr>
          <p:spPr>
            <a:xfrm rot="16200000">
              <a:off x="3124250" y="2895551"/>
              <a:ext cx="304701" cy="1219200"/>
            </a:xfrm>
            <a:prstGeom prst="lef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39" name="TextBox 16"/>
            <p:cNvSpPr txBox="1">
              <a:spLocks noChangeArrowheads="1"/>
            </p:cNvSpPr>
            <p:nvPr/>
          </p:nvSpPr>
          <p:spPr bwMode="auto">
            <a:xfrm>
              <a:off x="2802575" y="3657599"/>
              <a:ext cx="99899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“Inverters”</a:t>
              </a:r>
            </a:p>
          </p:txBody>
        </p:sp>
      </p:grpSp>
      <p:sp>
        <p:nvSpPr>
          <p:cNvPr id="22" name="Arc 21"/>
          <p:cNvSpPr/>
          <p:nvPr/>
        </p:nvSpPr>
        <p:spPr bwMode="auto">
          <a:xfrm flipH="1">
            <a:off x="3581400" y="2227263"/>
            <a:ext cx="914400" cy="1198562"/>
          </a:xfrm>
          <a:prstGeom prst="arc">
            <a:avLst>
              <a:gd name="adj1" fmla="val 16200005"/>
              <a:gd name="adj2" fmla="val 21564734"/>
            </a:avLst>
          </a:prstGeom>
          <a:ln>
            <a:solidFill>
              <a:srgbClr val="FF170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4100" name="Object 5"/>
          <p:cNvGraphicFramePr>
            <a:graphicFrameLocks noChangeAspect="1"/>
          </p:cNvGraphicFramePr>
          <p:nvPr/>
        </p:nvGraphicFramePr>
        <p:xfrm>
          <a:off x="4114800" y="2030413"/>
          <a:ext cx="234950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2" name="Equation" r:id="rId9" imgW="190440" imgH="266400" progId="Equation.3">
                  <p:embed/>
                </p:oleObj>
              </mc:Choice>
              <mc:Fallback>
                <p:oleObj name="Equation" r:id="rId9" imgW="190440" imgH="266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030413"/>
                        <a:ext cx="234950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983E9-AF3F-4EF7-8630-DFB29827EC4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NOR</a:t>
            </a:r>
            <a:r>
              <a:rPr lang="en-US" sz="4000" dirty="0" smtClean="0"/>
              <a:t> </a:t>
            </a:r>
            <a:r>
              <a:rPr lang="en-US" dirty="0" smtClean="0"/>
              <a:t>G</a:t>
            </a:r>
            <a:r>
              <a:rPr lang="en-US" sz="4000" dirty="0" smtClean="0"/>
              <a:t>ate </a:t>
            </a:r>
            <a:r>
              <a:rPr lang="en-US" dirty="0" smtClean="0"/>
              <a:t>E</a:t>
            </a:r>
            <a:r>
              <a:rPr lang="en-US" sz="4000" dirty="0" smtClean="0"/>
              <a:t>quivalent of </a:t>
            </a:r>
            <a:r>
              <a:rPr lang="en-US" dirty="0" smtClean="0"/>
              <a:t>AOI</a:t>
            </a:r>
            <a:r>
              <a:rPr lang="en-US" sz="4000" dirty="0" smtClean="0"/>
              <a:t> </a:t>
            </a:r>
            <a:r>
              <a:rPr lang="en-US" dirty="0" smtClean="0"/>
              <a:t>G</a:t>
            </a:r>
            <a:r>
              <a:rPr lang="en-US" sz="4000" dirty="0" smtClean="0"/>
              <a:t>ates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1663" y="2625725"/>
            <a:ext cx="17430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Striped Right Arrow 18"/>
          <p:cNvSpPr/>
          <p:nvPr/>
        </p:nvSpPr>
        <p:spPr>
          <a:xfrm rot="5400000">
            <a:off x="7551738" y="3581400"/>
            <a:ext cx="838200" cy="685800"/>
          </a:xfrm>
          <a:prstGeom prst="stripedRightArrow">
            <a:avLst/>
          </a:prstGeom>
          <a:solidFill>
            <a:srgbClr val="0000FF"/>
          </a:solidFill>
          <a:ln w="12700">
            <a:solidFill>
              <a:srgbClr val="FF17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365" name="TextBox 19"/>
          <p:cNvSpPr txBox="1">
            <a:spLocks noChangeArrowheads="1"/>
          </p:cNvSpPr>
          <p:nvPr/>
        </p:nvSpPr>
        <p:spPr bwMode="auto">
          <a:xfrm>
            <a:off x="7104063" y="1828800"/>
            <a:ext cx="1735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INVERTER</a:t>
            </a:r>
            <a:endParaRPr lang="en-US"/>
          </a:p>
        </p:txBody>
      </p:sp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838" y="2590800"/>
            <a:ext cx="30289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triped Right Arrow 8"/>
          <p:cNvSpPr/>
          <p:nvPr/>
        </p:nvSpPr>
        <p:spPr>
          <a:xfrm rot="5400000">
            <a:off x="4465638" y="3581400"/>
            <a:ext cx="838200" cy="685800"/>
          </a:xfrm>
          <a:prstGeom prst="stripedRightArrow">
            <a:avLst/>
          </a:prstGeom>
          <a:solidFill>
            <a:srgbClr val="0000FF"/>
          </a:solidFill>
          <a:ln w="12700">
            <a:solidFill>
              <a:srgbClr val="FF17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5368" name="TextBox 20"/>
          <p:cNvSpPr txBox="1">
            <a:spLocks noChangeArrowheads="1"/>
          </p:cNvSpPr>
          <p:nvPr/>
        </p:nvSpPr>
        <p:spPr bwMode="auto">
          <a:xfrm>
            <a:off x="4560888" y="1828800"/>
            <a:ext cx="6461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OR</a:t>
            </a:r>
            <a:endParaRPr lang="en-US"/>
          </a:p>
        </p:txBody>
      </p:sp>
      <p:pic>
        <p:nvPicPr>
          <p:cNvPr id="15369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25725"/>
            <a:ext cx="2762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370" name="Group 29"/>
          <p:cNvGrpSpPr>
            <a:grpSpLocks/>
          </p:cNvGrpSpPr>
          <p:nvPr/>
        </p:nvGrpSpPr>
        <p:grpSpPr bwMode="auto">
          <a:xfrm>
            <a:off x="3384550" y="4762500"/>
            <a:ext cx="3014663" cy="685800"/>
            <a:chOff x="3429000" y="4724400"/>
            <a:chExt cx="3014663" cy="685800"/>
          </a:xfrm>
        </p:grpSpPr>
        <p:pic>
          <p:nvPicPr>
            <p:cNvPr id="15380" name="Picture 1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9000" y="4817269"/>
              <a:ext cx="3014663" cy="500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10"/>
            <p:cNvSpPr/>
            <p:nvPr/>
          </p:nvSpPr>
          <p:spPr>
            <a:xfrm>
              <a:off x="3640138" y="4724400"/>
              <a:ext cx="2590800" cy="685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8" name="Striped Right Arrow 17"/>
          <p:cNvSpPr/>
          <p:nvPr/>
        </p:nvSpPr>
        <p:spPr>
          <a:xfrm rot="5400000">
            <a:off x="1187450" y="3581400"/>
            <a:ext cx="838200" cy="685800"/>
          </a:xfrm>
          <a:prstGeom prst="stripedRightArrow">
            <a:avLst/>
          </a:prstGeom>
          <a:solidFill>
            <a:srgbClr val="0000FF"/>
          </a:solidFill>
          <a:ln w="12700">
            <a:solidFill>
              <a:srgbClr val="FF17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372" name="TextBox 21"/>
          <p:cNvSpPr txBox="1">
            <a:spLocks noChangeArrowheads="1"/>
          </p:cNvSpPr>
          <p:nvPr/>
        </p:nvSpPr>
        <p:spPr bwMode="auto">
          <a:xfrm>
            <a:off x="1189038" y="1828800"/>
            <a:ext cx="835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AND</a:t>
            </a:r>
            <a:endParaRPr lang="en-US"/>
          </a:p>
        </p:txBody>
      </p:sp>
      <p:grpSp>
        <p:nvGrpSpPr>
          <p:cNvPr id="15373" name="Group 30"/>
          <p:cNvGrpSpPr>
            <a:grpSpLocks/>
          </p:cNvGrpSpPr>
          <p:nvPr/>
        </p:nvGrpSpPr>
        <p:grpSpPr bwMode="auto">
          <a:xfrm>
            <a:off x="7065963" y="4762500"/>
            <a:ext cx="1633537" cy="685800"/>
            <a:chOff x="6978868" y="4836225"/>
            <a:chExt cx="1633538" cy="685800"/>
          </a:xfrm>
        </p:grpSpPr>
        <p:pic>
          <p:nvPicPr>
            <p:cNvPr id="15378" name="Picture 8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8868" y="4952430"/>
              <a:ext cx="1633538" cy="453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7110630" y="4836225"/>
              <a:ext cx="1370014" cy="685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5374" name="Group 33"/>
          <p:cNvGrpSpPr>
            <a:grpSpLocks/>
          </p:cNvGrpSpPr>
          <p:nvPr/>
        </p:nvGrpSpPr>
        <p:grpSpPr bwMode="auto">
          <a:xfrm>
            <a:off x="152400" y="4559300"/>
            <a:ext cx="2806700" cy="1066800"/>
            <a:chOff x="228600" y="4558864"/>
            <a:chExt cx="2807018" cy="1066800"/>
          </a:xfrm>
        </p:grpSpPr>
        <p:pic>
          <p:nvPicPr>
            <p:cNvPr id="15376" name="Picture 12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4642208"/>
              <a:ext cx="2807018" cy="900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Rectangle 11"/>
            <p:cNvSpPr/>
            <p:nvPr/>
          </p:nvSpPr>
          <p:spPr>
            <a:xfrm>
              <a:off x="376255" y="4558864"/>
              <a:ext cx="2511710" cy="1066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FAE04E-AA98-4C8F-955C-61C449DE61F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Process for NOR Implementation</a:t>
            </a:r>
          </a:p>
        </p:txBody>
      </p:sp>
      <p:sp>
        <p:nvSpPr>
          <p:cNvPr id="16387" name="Content Placeholder 83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257800"/>
          </a:xfrm>
        </p:spPr>
        <p:txBody>
          <a:bodyPr/>
          <a:lstStyle/>
          <a:p>
            <a:pPr marL="457200" indent="-457200" eaLnBrk="1" hangingPunct="1">
              <a:spcBef>
                <a:spcPct val="0"/>
              </a:spcBef>
              <a:spcAft>
                <a:spcPts val="1200"/>
              </a:spcAft>
              <a:buFontTx/>
              <a:buAutoNum type="arabicPeriod"/>
            </a:pPr>
            <a:r>
              <a:rPr lang="en-US" sz="2400" smtClean="0"/>
              <a:t>If starting from a logic expression, implement the design with AOI logic.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1200"/>
              </a:spcAft>
              <a:buFontTx/>
              <a:buAutoNum type="arabicPeriod"/>
            </a:pPr>
            <a:r>
              <a:rPr lang="en-US" sz="2400" smtClean="0"/>
              <a:t>In the AOI implementation, identify and replace every AND,OR, and INVERTER gate with its NOR equivalent.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1200"/>
              </a:spcAft>
              <a:buFontTx/>
              <a:buAutoNum type="arabicPeriod"/>
            </a:pPr>
            <a:r>
              <a:rPr lang="en-US" sz="2400" smtClean="0"/>
              <a:t>Redraw the circuit.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1200"/>
              </a:spcAft>
              <a:buFontTx/>
              <a:buAutoNum type="arabicPeriod"/>
            </a:pPr>
            <a:r>
              <a:rPr lang="en-US" sz="2400" smtClean="0"/>
              <a:t>Identify and eliminate any double inversions. (i.e. back-to-back inverters)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1200"/>
              </a:spcAft>
              <a:buFontTx/>
              <a:buAutoNum type="arabicPeriod"/>
            </a:pPr>
            <a:r>
              <a:rPr lang="en-US" sz="2400" smtClean="0"/>
              <a:t>Redraw the final circuit.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A0802-2DB2-4BA0-ACE0-DEEB498DDD9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NOR Implementation</a:t>
            </a:r>
            <a:endParaRPr lang="en-US" sz="3600" dirty="0" smtClean="0"/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8153400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sz="2000" i="1"/>
              <a:t>Example</a:t>
            </a:r>
            <a:r>
              <a:rPr lang="en-US" sz="2000"/>
              <a:t>:</a:t>
            </a:r>
          </a:p>
          <a:p>
            <a:pPr lvl="1" eaLnBrk="1" hangingPunct="1"/>
            <a:r>
              <a:rPr lang="en-US" sz="2000"/>
              <a:t>Design a NOR Logic Circuit that is equivalent to the AOI circuit shown below.</a:t>
            </a:r>
          </a:p>
        </p:txBody>
      </p:sp>
      <p:pic>
        <p:nvPicPr>
          <p:cNvPr id="512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609850"/>
            <a:ext cx="5476875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122" name="Object 7"/>
          <p:cNvGraphicFramePr>
            <a:graphicFrameLocks noChangeAspect="1"/>
          </p:cNvGraphicFramePr>
          <p:nvPr/>
        </p:nvGraphicFramePr>
        <p:xfrm>
          <a:off x="6340475" y="5032375"/>
          <a:ext cx="1501775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5" imgW="1218960" imgH="279360" progId="Equation.3">
                  <p:embed/>
                </p:oleObj>
              </mc:Choice>
              <mc:Fallback>
                <p:oleObj name="Equation" r:id="rId5" imgW="1218960" imgH="2793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0475" y="5032375"/>
                        <a:ext cx="1501775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D7C217-8A85-4C4B-8B00-D16287D4C0F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TW DE 2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PLTW DE 2</Template>
  <TotalTime>3299</TotalTime>
  <Words>1005</Words>
  <Application>Microsoft Office PowerPoint</Application>
  <PresentationFormat>On-screen Show (4:3)</PresentationFormat>
  <Paragraphs>256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PLTW DE 2</vt:lpstr>
      <vt:lpstr>Equation</vt:lpstr>
      <vt:lpstr>PowerPoint Presentation</vt:lpstr>
      <vt:lpstr>Universal Gate – NOR</vt:lpstr>
      <vt:lpstr>NOR Gate</vt:lpstr>
      <vt:lpstr>NOR Gate as an Inverter Gate</vt:lpstr>
      <vt:lpstr>NOR Gate as an OR Gate</vt:lpstr>
      <vt:lpstr>NOR Gate as an AND Gate</vt:lpstr>
      <vt:lpstr>NOR Gate Equivalent of AOI Gates</vt:lpstr>
      <vt:lpstr>Process for NOR Implementation</vt:lpstr>
      <vt:lpstr>NOR Implementation</vt:lpstr>
      <vt:lpstr>NOR Implementation</vt:lpstr>
      <vt:lpstr>NOR Implementation</vt:lpstr>
      <vt:lpstr>NOR Implementation</vt:lpstr>
      <vt:lpstr>NOR Implementation</vt:lpstr>
      <vt:lpstr>Proof of Equivalence</vt:lpstr>
      <vt:lpstr>AOI vs NOR</vt:lpstr>
    </vt:vector>
  </TitlesOfParts>
  <Manager>Jason Rausch</Manager>
  <Company>Project Lead The Way,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Gate - NOR</dc:title>
  <dc:subject>Digital Electronics - PLTW</dc:subject>
  <dc:creator>DE Revision Team</dc:creator>
  <cp:keywords>APB</cp:keywords>
  <cp:lastModifiedBy>Kristen Champion-Terrell</cp:lastModifiedBy>
  <cp:revision>277</cp:revision>
  <dcterms:created xsi:type="dcterms:W3CDTF">2008-01-16T13:36:47Z</dcterms:created>
  <dcterms:modified xsi:type="dcterms:W3CDTF">2014-02-13T09:21:37Z</dcterms:modified>
</cp:coreProperties>
</file>