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  <p:sldMasterId id="2147483673" r:id="rId3"/>
    <p:sldMasterId id="2147483685" r:id="rId4"/>
    <p:sldMasterId id="2147483795" r:id="rId5"/>
    <p:sldMasterId id="2147483807" r:id="rId6"/>
    <p:sldMasterId id="2147483819" r:id="rId7"/>
    <p:sldMasterId id="2147483965" r:id="rId8"/>
    <p:sldMasterId id="2147483977" r:id="rId9"/>
  </p:sldMasterIdLst>
  <p:notesMasterIdLst>
    <p:notesMasterId r:id="rId21"/>
  </p:notesMasterIdLst>
  <p:handoutMasterIdLst>
    <p:handoutMasterId r:id="rId22"/>
  </p:handoutMasterIdLst>
  <p:sldIdLst>
    <p:sldId id="256" r:id="rId10"/>
    <p:sldId id="288" r:id="rId11"/>
    <p:sldId id="307" r:id="rId12"/>
    <p:sldId id="299" r:id="rId13"/>
    <p:sldId id="301" r:id="rId14"/>
    <p:sldId id="303" r:id="rId15"/>
    <p:sldId id="302" r:id="rId16"/>
    <p:sldId id="293" r:id="rId17"/>
    <p:sldId id="304" r:id="rId18"/>
    <p:sldId id="300" r:id="rId19"/>
    <p:sldId id="305" r:id="rId20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D0"/>
    <a:srgbClr val="0000FF"/>
    <a:srgbClr val="FF1701"/>
    <a:srgbClr val="00CC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2" autoAdjust="0"/>
    <p:restoredTop sz="96269" autoAdjust="0"/>
  </p:normalViewPr>
  <p:slideViewPr>
    <p:cSldViewPr>
      <p:cViewPr>
        <p:scale>
          <a:sx n="70" d="100"/>
          <a:sy n="70" d="100"/>
        </p:scale>
        <p:origin x="-1590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2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9.wmf"/><Relationship Id="rId3" Type="http://schemas.openxmlformats.org/officeDocument/2006/relationships/image" Target="../media/image11.wmf"/><Relationship Id="rId7" Type="http://schemas.openxmlformats.org/officeDocument/2006/relationships/image" Target="../media/image26.wmf"/><Relationship Id="rId12" Type="http://schemas.openxmlformats.org/officeDocument/2006/relationships/image" Target="../media/image28.wmf"/><Relationship Id="rId2" Type="http://schemas.openxmlformats.org/officeDocument/2006/relationships/image" Target="../media/image10.wmf"/><Relationship Id="rId1" Type="http://schemas.openxmlformats.org/officeDocument/2006/relationships/image" Target="../media/image23.wmf"/><Relationship Id="rId6" Type="http://schemas.openxmlformats.org/officeDocument/2006/relationships/image" Target="../media/image16.wmf"/><Relationship Id="rId11" Type="http://schemas.openxmlformats.org/officeDocument/2006/relationships/image" Target="../media/image27.wmf"/><Relationship Id="rId5" Type="http://schemas.openxmlformats.org/officeDocument/2006/relationships/image" Target="../media/image25.wmf"/><Relationship Id="rId10" Type="http://schemas.openxmlformats.org/officeDocument/2006/relationships/image" Target="../media/image13.wmf"/><Relationship Id="rId4" Type="http://schemas.openxmlformats.org/officeDocument/2006/relationships/image" Target="../media/image24.wmf"/><Relationship Id="rId9" Type="http://schemas.openxmlformats.org/officeDocument/2006/relationships/image" Target="../media/image12.wmf"/><Relationship Id="rId14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DeMorgan’s Theorems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365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Digital </a:t>
            </a:r>
            <a:r>
              <a:rPr lang="en-US" smtClean="0"/>
              <a:t>Electronics </a:t>
            </a:r>
            <a:r>
              <a:rPr lang="en-US" smtClean="0">
                <a:sym typeface="Symbol"/>
              </a:rPr>
              <a:t></a:t>
            </a:r>
            <a:endParaRPr lang="en-US"/>
          </a:p>
          <a:p>
            <a:pPr>
              <a:defRPr/>
            </a:pPr>
            <a:r>
              <a:rPr lang="en-US"/>
              <a:t>2.1  Introduction to AOI Logic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635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</a:t>
            </a:r>
            <a:r>
              <a:rPr lang="en-US" smtClean="0"/>
              <a:t>2009</a:t>
            </a: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43AA6C9-7030-46BF-800D-A91C9DA275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4038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8788400"/>
            <a:ext cx="4841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9433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DeMorgan’s Theorems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r>
              <a:rPr lang="en-US"/>
              <a:t>Digital Electronics ™</a:t>
            </a:r>
          </a:p>
          <a:p>
            <a:pPr>
              <a:defRPr/>
            </a:pPr>
            <a:r>
              <a:rPr lang="en-US"/>
              <a:t>AOI Logic Design</a:t>
            </a:r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2008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6527C26-C106-438B-8CDF-DD31FD58A5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8788400"/>
            <a:ext cx="4841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259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cs typeface="+mn-cs"/>
              </a:rPr>
              <a:t>DeMorgan’s</a:t>
            </a:r>
            <a:r>
              <a:rPr lang="en-US" dirty="0" smtClean="0">
                <a:cs typeface="+mn-cs"/>
              </a:rPr>
              <a:t> Theorems</a:t>
            </a:r>
            <a:endParaRPr lang="en-US" dirty="0"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n-cs"/>
              </a:rPr>
              <a:t>Digital Electronics </a:t>
            </a:r>
            <a:r>
              <a:rPr lang="en-US" dirty="0" smtClean="0">
                <a:cs typeface="+mn-cs"/>
                <a:sym typeface="Symbol"/>
              </a:rPr>
              <a:t></a:t>
            </a:r>
          </a:p>
          <a:p>
            <a:pPr>
              <a:defRPr/>
            </a:pPr>
            <a:r>
              <a:rPr lang="en-US" dirty="0" smtClean="0">
                <a:cs typeface="+mn-cs"/>
                <a:sym typeface="Symbol"/>
              </a:rPr>
              <a:t>2,1 Introduction to AOI Logic</a:t>
            </a:r>
            <a:endParaRPr lang="en-US" dirty="0">
              <a:cs typeface="+mn-cs"/>
            </a:endParaRPr>
          </a:p>
        </p:txBody>
      </p:sp>
      <p:sp>
        <p:nvSpPr>
          <p:cNvPr id="3277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8389F6-9542-476A-9CCE-D76E551D71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students to complete the example. The solution is on the next slide.</a:t>
            </a:r>
          </a:p>
          <a:p>
            <a:endParaRPr lang="en-US" smtClean="0"/>
          </a:p>
        </p:txBody>
      </p:sp>
      <p:sp>
        <p:nvSpPr>
          <p:cNvPr id="4198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DeMorgan’s Theorems</a:t>
            </a:r>
          </a:p>
        </p:txBody>
      </p:sp>
      <p:sp>
        <p:nvSpPr>
          <p:cNvPr id="4198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2,1 Introduction to AOI Logic</a:t>
            </a:r>
            <a:endParaRPr lang="en-US" smtClean="0"/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9AB9EA-1619-49CC-BF88-7CBAF9422B7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includes a solution for example #2. If you print handouts, do not print this page.</a:t>
            </a:r>
          </a:p>
          <a:p>
            <a:endParaRPr lang="en-US" smtClean="0"/>
          </a:p>
        </p:txBody>
      </p:sp>
      <p:sp>
        <p:nvSpPr>
          <p:cNvPr id="4301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DeMorgan’s Theorems</a:t>
            </a:r>
          </a:p>
        </p:txBody>
      </p:sp>
      <p:sp>
        <p:nvSpPr>
          <p:cNvPr id="4301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2,1 Introduction to AOI Logic</a:t>
            </a:r>
            <a:endParaRPr lang="en-US" smtClean="0"/>
          </a:p>
        </p:txBody>
      </p:sp>
      <p:sp>
        <p:nvSpPr>
          <p:cNvPr id="4301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B095AB-FBE8-4EB5-B6E2-C2B282FFF31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Introductory Slide / Overview of Presentation</a:t>
            </a:r>
          </a:p>
        </p:txBody>
      </p:sp>
      <p:sp>
        <p:nvSpPr>
          <p:cNvPr id="3379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DeMorgan’s Theorems</a:t>
            </a:r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2,1 Introduction to AOI Logic</a:t>
            </a:r>
            <a:endParaRPr lang="en-US" smtClean="0"/>
          </a:p>
        </p:txBody>
      </p:sp>
      <p:sp>
        <p:nvSpPr>
          <p:cNvPr id="3379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BAA054-F791-475D-B44E-D106534AA9C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A little history…</a:t>
            </a:r>
          </a:p>
          <a:p>
            <a:endParaRPr lang="en-US" smtClean="0"/>
          </a:p>
          <a:p>
            <a:r>
              <a:rPr lang="en-US" smtClean="0"/>
              <a:t>http://www.math.utep.edu/Faculty/mleung/probabilityandstatistics/chronology.htm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DeMorgan’s Theorems</a:t>
            </a:r>
          </a:p>
        </p:txBody>
      </p:sp>
      <p:sp>
        <p:nvSpPr>
          <p:cNvPr id="3482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2,1 Introduction to AOI Logic</a:t>
            </a:r>
            <a:endParaRPr lang="en-US" smtClean="0"/>
          </a:p>
        </p:txBody>
      </p:sp>
      <p:sp>
        <p:nvSpPr>
          <p:cNvPr id="3482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663538-4A5E-47E2-A76D-6DE0934C9E9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Overview &amp; proof of DeMorgan’s Theorem #1</a:t>
            </a:r>
          </a:p>
        </p:txBody>
      </p:sp>
      <p:sp>
        <p:nvSpPr>
          <p:cNvPr id="3584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DeMorgan’s Theorems</a:t>
            </a:r>
          </a:p>
        </p:txBody>
      </p:sp>
      <p:sp>
        <p:nvSpPr>
          <p:cNvPr id="3584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2,1 Introduction to AOI Logic</a:t>
            </a:r>
            <a:endParaRPr lang="en-US" smtClean="0"/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3E040E-16AD-4AD2-9A51-E4D9F9268AF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Overview &amp; proof of DeMorgan’s Theorem #2</a:t>
            </a:r>
          </a:p>
          <a:p>
            <a:endParaRPr lang="en-US" smtClean="0"/>
          </a:p>
        </p:txBody>
      </p:sp>
      <p:sp>
        <p:nvSpPr>
          <p:cNvPr id="368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DeMorgan’s Theorems</a:t>
            </a:r>
          </a:p>
        </p:txBody>
      </p:sp>
      <p:sp>
        <p:nvSpPr>
          <p:cNvPr id="368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2,1 Introduction to AOI Logic</a:t>
            </a:r>
            <a:endParaRPr lang="en-US" smtClean="0"/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CBADB8-9480-4C54-8531-024AB7E00B4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Updates of the Boolean Theorems with the addition of DeMorgan’s</a:t>
            </a:r>
          </a:p>
        </p:txBody>
      </p:sp>
      <p:sp>
        <p:nvSpPr>
          <p:cNvPr id="378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DeMorgan’s Theorems</a:t>
            </a:r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2,1 Introduction to AOI Logic</a:t>
            </a:r>
            <a:endParaRPr lang="en-US" smtClean="0"/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FD5F2F-CB55-45C8-992F-A5C64C1DA72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“Split</a:t>
            </a:r>
            <a:r>
              <a:rPr lang="en-US" baseline="0" dirty="0" smtClean="0"/>
              <a:t> and Switch”</a:t>
            </a:r>
            <a:endParaRPr lang="en-US" dirty="0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DeMorgan’s Theorems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2,1 Introduction to AOI Logic</a:t>
            </a:r>
            <a:endParaRPr lang="en-US" smtClean="0"/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8E0CBD-E3AB-453B-8996-2E010B6E35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students to complete the example. The solution is on the next slide.</a:t>
            </a:r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DeMorgan’s Theorems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2,1 Introduction to AOI Logic</a:t>
            </a:r>
            <a:endParaRPr lang="en-US" smtClean="0"/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56BFA5-15D8-40C3-92A1-ED4D7A1639D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includes a solution for example #1. If you print handouts, do not print this page.</a:t>
            </a:r>
          </a:p>
          <a:p>
            <a:endParaRPr lang="en-US" baseline="-25000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DeMorgan’s Theorems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2,1 Introduction to AOI Logic</a:t>
            </a:r>
            <a:endParaRPr lang="en-US" smtClean="0"/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C2DC33-A30B-48A0-8836-36AF216D544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3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63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0E755-AA5F-4ED0-94EB-42DB661C097B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B04B5-37C5-4AFB-BFCA-B9116E3C78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79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3FAB6-88F6-4E24-8CC3-3614A294C6C7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5EC62-1DD4-4A9F-ADD8-E2AF1B7ED7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81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2DDE5-22EC-4D87-8CE2-E9B58BF1C089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563B8-BD40-4C51-BB4E-99CD8ED85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306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E815D-C773-4F52-B4B5-35C0343D9FBB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B5CFF-B284-404A-8E25-906F28CC6C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845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1509C-68C4-4DF3-BF76-740074C8D708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2FE41-4824-42BA-ABEF-F58883EDA3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00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10379-308C-4C73-8087-06EEDDBCE633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14D0A-21DC-4C30-955F-258A514816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071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08B51-ECA9-4AD3-8ACF-0606FE068DFE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9BFCC-4956-4630-BF5D-45C93312A0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61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0C460-5842-4C0A-86EA-D300A5360F28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47E13-48BA-4CE1-A648-EEC34A9236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31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05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255C0-89DF-4B08-A6BA-06095EA6406A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EA9E0-EF8F-4F88-9E29-BABCAC8AC4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314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FE180-F71B-4F4B-84D4-F5F85F4EF210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5790B-2290-4F57-9461-BA5E5924E8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93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A3F3B-0A9E-4D80-8841-546CD747858B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5DF6A-D2E0-44DA-B52E-5E3EE5F575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3818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F3A17-0E35-4EFC-A119-DA1E75ACB585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3B177-8A0D-4E35-ACCB-C454CD08A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478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664B-1FCD-43CA-8510-80B6E8A1AC71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52AD8-0BDF-4A61-BE2E-F1D39EB81A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104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A4655-E904-477E-A35D-EBA58A384295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DADF2-05B1-4D39-9DA3-3CCDD1CA48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5534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B2447-06CA-46FF-A855-2C9167116983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6BD94-9C5A-4DB4-8F0F-CFEB545983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8991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88F01-1ADE-4F18-A66D-56D3E476F2DC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DE6D4-6047-4AC6-B42B-8BD286C6BA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9078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9C8B2-EB81-4CA1-A9F9-E100307EC494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8BA8F-9D71-44C6-9939-18A0E29411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3751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E947-308F-437F-8D2A-891EEB408F95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812E8-5852-474B-B9BE-CE9E1A2188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8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22215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0A072-55DF-4083-ADC2-1C15BE8C284F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6A72F-5254-4B01-855C-43389DA10D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6683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20AE3-5D65-4E69-8B07-7FFC9D427605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91595-7683-4177-87BA-A2ABFD58C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2543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F4297-5E1E-4062-B8A1-276A67E09652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E6195-AF3F-44C3-A5C9-14044BDA5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4742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BB4F5-8945-423F-8C9D-4712B9F76FE1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5C279-1FF4-4A9C-BA53-04D6C4BE36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7415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508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598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09971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93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312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6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75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95227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87803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10837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621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719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6F2CB-9AD8-4AB0-9754-A082ECA03516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C2734-C269-46A7-B760-1DC5E6FA59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02790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CD016-8BE5-4373-8536-2500A2DD8856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E682A-848F-4544-8C70-BD13B239B5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4348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E4AA9-430C-464D-A83B-3B5D3B66DFD0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EEA4A-9E35-4B5D-8B9F-CE9527C0C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16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55053-B5C2-4056-8F0A-003756B61399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6BE7C-3212-4894-8F9D-871B93080E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74926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A1798-78B5-4BF4-88FA-F569CF955E32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607DF-0A82-4D86-9638-535999057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63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273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BEE86-6E79-46CC-A18B-D471BB393086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1F6F9-CE32-48E5-9AD1-5A736699CB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1542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6D27-3C79-49AA-B7C0-D8945E0C4E9D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4E96A-CC7F-4BC6-AFA9-F5E536138C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4785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81A80-1E67-4B20-9E3C-EA80CADA7723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B6912-7FAE-47D4-A27C-F782921530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777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BEED8-0B19-4C09-8552-610463291FB0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16C94-6A5C-409F-9DED-E4A9E0CA6D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76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92D59-9E3F-4665-8BC6-7047BC6B071C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7AA85-AEDD-4B2E-817E-137131EFFB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8330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3973E-B68C-4DC0-A2D6-97856FB741DC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636CA-B506-4E70-98C4-AA21EC2292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74303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473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0320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53110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8021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460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635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931729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412015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58761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1004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925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7509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803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733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25831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4752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8932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3308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350861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598875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190381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3185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8576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8CE50-00DC-4610-AE33-F3CB33A567AF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89F31-85C8-45A7-9955-48C961FFC4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 flipH="1">
            <a:off x="0" y="2667000"/>
            <a:ext cx="9144000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pic>
        <p:nvPicPr>
          <p:cNvPr id="8" name="Picture 7" descr="C:\Users\Katie\Desktop\PLTW_M_L_3C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7" y="3484562"/>
            <a:ext cx="5775325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512354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27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7D1BF-4D3E-42DF-B01C-9771CC7AA787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B0BE8-C7DD-4198-B252-CA9107D213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719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689121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14889-852C-4654-A515-9CFEE5EEF905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E7748-6C5A-48A3-B1A2-5C0F10AE07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3632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A8223-329C-446F-B531-12DFA6AA6CA5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E9FF2-D1E6-4A3C-995D-CF94465C78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0391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4F4B3-2ACC-4772-8D3D-A6BC53EA9504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AFC13-E3C6-4636-A2B4-EE94DF48E9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7107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252F3-C70B-41D1-80AB-7001D30FCFBF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DCDCC-697F-4428-9297-D3E8FD855A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2756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DAD62-BA27-4D3E-BAE0-6DF836877C38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A179D-F530-464E-94DD-5DC9AF41F7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4710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6AC03-E403-4EDF-B426-F5B84D84198F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A0863-4895-4AC0-9028-CC119D5E95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732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6BE7D-7EAF-490B-B1D5-7BAC9CBB4CA4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0DE45-B762-484C-9325-56C45F4789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1147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76456-56B4-4009-9B3B-2C5C258CA3E1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D910D-6E68-40CB-9587-440AB0EA81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6894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81276-167F-4E3F-9037-4126DDEC65A5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9C2F-4CEF-4852-ACE4-391039066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13368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50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679729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2118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300658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7975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2043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4683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620769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918594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285601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436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8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374" r:id="rId1"/>
    <p:sldLayoutId id="2147486375" r:id="rId2"/>
    <p:sldLayoutId id="2147486376" r:id="rId3"/>
    <p:sldLayoutId id="2147486377" r:id="rId4"/>
    <p:sldLayoutId id="2147486378" r:id="rId5"/>
    <p:sldLayoutId id="2147486379" r:id="rId6"/>
    <p:sldLayoutId id="2147486380" r:id="rId7"/>
    <p:sldLayoutId id="2147486381" r:id="rId8"/>
    <p:sldLayoutId id="2147486382" r:id="rId9"/>
    <p:sldLayoutId id="2147486383" r:id="rId10"/>
    <p:sldLayoutId id="21474863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8E078493-BC27-4DB6-85BA-A06B109CC433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A55D193-9BB3-4D1F-A716-4C610261E4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72200"/>
            <a:ext cx="4746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385" r:id="rId1"/>
    <p:sldLayoutId id="2147486386" r:id="rId2"/>
    <p:sldLayoutId id="2147486387" r:id="rId3"/>
    <p:sldLayoutId id="2147486388" r:id="rId4"/>
    <p:sldLayoutId id="2147486389" r:id="rId5"/>
    <p:sldLayoutId id="2147486390" r:id="rId6"/>
    <p:sldLayoutId id="2147486391" r:id="rId7"/>
    <p:sldLayoutId id="2147486392" r:id="rId8"/>
    <p:sldLayoutId id="2147486393" r:id="rId9"/>
    <p:sldLayoutId id="2147486394" r:id="rId10"/>
    <p:sldLayoutId id="21474863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2A4D57E5-43A2-49A6-8FA8-A268D98B2080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B8972BE-2E63-4E04-A172-7DEE38F690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338" y="6218238"/>
            <a:ext cx="4746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396" r:id="rId1"/>
    <p:sldLayoutId id="2147486458" r:id="rId2"/>
    <p:sldLayoutId id="2147486397" r:id="rId3"/>
    <p:sldLayoutId id="2147486459" r:id="rId4"/>
    <p:sldLayoutId id="2147486460" r:id="rId5"/>
    <p:sldLayoutId id="2147486461" r:id="rId6"/>
    <p:sldLayoutId id="2147486398" r:id="rId7"/>
    <p:sldLayoutId id="2147486399" r:id="rId8"/>
    <p:sldLayoutId id="2147486400" r:id="rId9"/>
    <p:sldLayoutId id="2147486462" r:id="rId10"/>
    <p:sldLayoutId id="21474864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402" r:id="rId1"/>
    <p:sldLayoutId id="2147486403" r:id="rId2"/>
    <p:sldLayoutId id="2147486404" r:id="rId3"/>
    <p:sldLayoutId id="2147486405" r:id="rId4"/>
    <p:sldLayoutId id="2147486406" r:id="rId5"/>
    <p:sldLayoutId id="2147486407" r:id="rId6"/>
    <p:sldLayoutId id="2147486408" r:id="rId7"/>
    <p:sldLayoutId id="2147486409" r:id="rId8"/>
    <p:sldLayoutId id="2147486410" r:id="rId9"/>
    <p:sldLayoutId id="2147486411" r:id="rId10"/>
    <p:sldLayoutId id="21474864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A108C3DA-F2D7-43B6-9AAB-85B22609309D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F5C6348-A7E2-4C2E-BA1A-598D8126A3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338" y="6218238"/>
            <a:ext cx="4746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413" r:id="rId1"/>
    <p:sldLayoutId id="2147486463" r:id="rId2"/>
    <p:sldLayoutId id="2147486414" r:id="rId3"/>
    <p:sldLayoutId id="2147486464" r:id="rId4"/>
    <p:sldLayoutId id="2147486465" r:id="rId5"/>
    <p:sldLayoutId id="2147486466" r:id="rId6"/>
    <p:sldLayoutId id="2147486415" r:id="rId7"/>
    <p:sldLayoutId id="2147486416" r:id="rId8"/>
    <p:sldLayoutId id="2147486417" r:id="rId9"/>
    <p:sldLayoutId id="2147486467" r:id="rId10"/>
    <p:sldLayoutId id="214748641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419" r:id="rId1"/>
    <p:sldLayoutId id="2147486420" r:id="rId2"/>
    <p:sldLayoutId id="2147486421" r:id="rId3"/>
    <p:sldLayoutId id="2147486422" r:id="rId4"/>
    <p:sldLayoutId id="2147486423" r:id="rId5"/>
    <p:sldLayoutId id="2147486424" r:id="rId6"/>
    <p:sldLayoutId id="2147486425" r:id="rId7"/>
    <p:sldLayoutId id="2147486426" r:id="rId8"/>
    <p:sldLayoutId id="2147486427" r:id="rId9"/>
    <p:sldLayoutId id="2147486428" r:id="rId10"/>
    <p:sldLayoutId id="214748642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430" r:id="rId1"/>
    <p:sldLayoutId id="2147486431" r:id="rId2"/>
    <p:sldLayoutId id="2147486432" r:id="rId3"/>
    <p:sldLayoutId id="2147486433" r:id="rId4"/>
    <p:sldLayoutId id="2147486434" r:id="rId5"/>
    <p:sldLayoutId id="2147486435" r:id="rId6"/>
    <p:sldLayoutId id="2147486436" r:id="rId7"/>
    <p:sldLayoutId id="2147486437" r:id="rId8"/>
    <p:sldLayoutId id="2147486438" r:id="rId9"/>
    <p:sldLayoutId id="2147486439" r:id="rId10"/>
    <p:sldLayoutId id="214748644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26558744-FC64-4BA5-9E19-85106918EC26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FAD2D33-0076-4CA1-BD45-DD434A90D5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41" r:id="rId1"/>
    <p:sldLayoutId id="2147486468" r:id="rId2"/>
    <p:sldLayoutId id="2147486442" r:id="rId3"/>
    <p:sldLayoutId id="2147486469" r:id="rId4"/>
    <p:sldLayoutId id="2147486470" r:id="rId5"/>
    <p:sldLayoutId id="2147486471" r:id="rId6"/>
    <p:sldLayoutId id="2147486443" r:id="rId7"/>
    <p:sldLayoutId id="2147486444" r:id="rId8"/>
    <p:sldLayoutId id="2147486445" r:id="rId9"/>
    <p:sldLayoutId id="2147486472" r:id="rId10"/>
    <p:sldLayoutId id="214748644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447" r:id="rId1"/>
    <p:sldLayoutId id="2147486448" r:id="rId2"/>
    <p:sldLayoutId id="2147486449" r:id="rId3"/>
    <p:sldLayoutId id="2147486450" r:id="rId4"/>
    <p:sldLayoutId id="2147486451" r:id="rId5"/>
    <p:sldLayoutId id="2147486452" r:id="rId6"/>
    <p:sldLayoutId id="2147486453" r:id="rId7"/>
    <p:sldLayoutId id="2147486454" r:id="rId8"/>
    <p:sldLayoutId id="2147486455" r:id="rId9"/>
    <p:sldLayoutId id="2147486456" r:id="rId10"/>
    <p:sldLayoutId id="214748645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43.wmf"/><Relationship Id="rId3" Type="http://schemas.openxmlformats.org/officeDocument/2006/relationships/notesSlide" Target="../notesSlides/notesSlide10.xml"/><Relationship Id="rId21" Type="http://schemas.openxmlformats.org/officeDocument/2006/relationships/oleObject" Target="../embeddings/oleObject59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79.xml"/><Relationship Id="rId16" Type="http://schemas.openxmlformats.org/officeDocument/2006/relationships/image" Target="../media/image42.wmf"/><Relationship Id="rId20" Type="http://schemas.openxmlformats.org/officeDocument/2006/relationships/image" Target="../media/image44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39.wmf"/><Relationship Id="rId19" Type="http://schemas.openxmlformats.org/officeDocument/2006/relationships/oleObject" Target="../embeddings/oleObject58.bin"/><Relationship Id="rId4" Type="http://schemas.openxmlformats.org/officeDocument/2006/relationships/image" Target="../media/image46.png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41.wmf"/><Relationship Id="rId22" Type="http://schemas.openxmlformats.org/officeDocument/2006/relationships/image" Target="../media/image4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6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22.png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4.bin"/><Relationship Id="rId39" Type="http://schemas.openxmlformats.org/officeDocument/2006/relationships/image" Target="../media/image20.wmf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4.wmf"/><Relationship Id="rId34" Type="http://schemas.openxmlformats.org/officeDocument/2006/relationships/oleObject" Target="../embeddings/oleObject19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wmf"/><Relationship Id="rId17" Type="http://schemas.openxmlformats.org/officeDocument/2006/relationships/image" Target="../media/image12.wmf"/><Relationship Id="rId25" Type="http://schemas.openxmlformats.org/officeDocument/2006/relationships/oleObject" Target="../embeddings/oleObject13.bin"/><Relationship Id="rId33" Type="http://schemas.openxmlformats.org/officeDocument/2006/relationships/oleObject" Target="../embeddings/oleObject18.bin"/><Relationship Id="rId38" Type="http://schemas.openxmlformats.org/officeDocument/2006/relationships/oleObject" Target="../embeddings/oleObject22.bin"/><Relationship Id="rId2" Type="http://schemas.openxmlformats.org/officeDocument/2006/relationships/slideLayout" Target="../slideLayouts/slideLayout79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5.wmf"/><Relationship Id="rId32" Type="http://schemas.openxmlformats.org/officeDocument/2006/relationships/image" Target="../media/image18.wmf"/><Relationship Id="rId37" Type="http://schemas.openxmlformats.org/officeDocument/2006/relationships/image" Target="../media/image19.wmf"/><Relationship Id="rId40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2.bin"/><Relationship Id="rId28" Type="http://schemas.openxmlformats.org/officeDocument/2006/relationships/oleObject" Target="../embeddings/oleObject15.bin"/><Relationship Id="rId36" Type="http://schemas.openxmlformats.org/officeDocument/2006/relationships/oleObject" Target="../embeddings/oleObject21.bin"/><Relationship Id="rId10" Type="http://schemas.openxmlformats.org/officeDocument/2006/relationships/image" Target="../media/image10.wmf"/><Relationship Id="rId19" Type="http://schemas.openxmlformats.org/officeDocument/2006/relationships/image" Target="../media/image13.wmf"/><Relationship Id="rId31" Type="http://schemas.openxmlformats.org/officeDocument/2006/relationships/oleObject" Target="../embeddings/oleObject17.bin"/><Relationship Id="rId4" Type="http://schemas.openxmlformats.org/officeDocument/2006/relationships/image" Target="../media/image21.png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6.wmf"/><Relationship Id="rId30" Type="http://schemas.openxmlformats.org/officeDocument/2006/relationships/oleObject" Target="../embeddings/oleObject16.bin"/><Relationship Id="rId35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4.wmf"/><Relationship Id="rId18" Type="http://schemas.openxmlformats.org/officeDocument/2006/relationships/image" Target="../media/image16.wmf"/><Relationship Id="rId26" Type="http://schemas.openxmlformats.org/officeDocument/2006/relationships/oleObject" Target="../embeddings/oleObject36.bin"/><Relationship Id="rId39" Type="http://schemas.openxmlformats.org/officeDocument/2006/relationships/oleObject" Target="../embeddings/oleObject42.bin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33.bin"/><Relationship Id="rId34" Type="http://schemas.openxmlformats.org/officeDocument/2006/relationships/oleObject" Target="../embeddings/oleObject39.bin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28.bin"/><Relationship Id="rId17" Type="http://schemas.openxmlformats.org/officeDocument/2006/relationships/oleObject" Target="../embeddings/oleObject31.bin"/><Relationship Id="rId25" Type="http://schemas.openxmlformats.org/officeDocument/2006/relationships/image" Target="../media/image12.wmf"/><Relationship Id="rId33" Type="http://schemas.openxmlformats.org/officeDocument/2006/relationships/oleObject" Target="../embeddings/oleObject38.bin"/><Relationship Id="rId38" Type="http://schemas.openxmlformats.org/officeDocument/2006/relationships/image" Target="../media/image29.wmf"/><Relationship Id="rId2" Type="http://schemas.openxmlformats.org/officeDocument/2006/relationships/slideLayout" Target="../slideLayouts/slideLayout79.xml"/><Relationship Id="rId16" Type="http://schemas.openxmlformats.org/officeDocument/2006/relationships/oleObject" Target="../embeddings/oleObject30.bin"/><Relationship Id="rId20" Type="http://schemas.openxmlformats.org/officeDocument/2006/relationships/image" Target="../media/image26.wmf"/><Relationship Id="rId29" Type="http://schemas.openxmlformats.org/officeDocument/2006/relationships/image" Target="../media/image27.wmf"/><Relationship Id="rId41" Type="http://schemas.openxmlformats.org/officeDocument/2006/relationships/oleObject" Target="../embeddings/oleObject4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7.bin"/><Relationship Id="rId24" Type="http://schemas.openxmlformats.org/officeDocument/2006/relationships/oleObject" Target="../embeddings/oleObject35.bin"/><Relationship Id="rId32" Type="http://schemas.openxmlformats.org/officeDocument/2006/relationships/image" Target="../media/image32.png"/><Relationship Id="rId37" Type="http://schemas.openxmlformats.org/officeDocument/2006/relationships/oleObject" Target="../embeddings/oleObject41.bin"/><Relationship Id="rId40" Type="http://schemas.openxmlformats.org/officeDocument/2006/relationships/image" Target="../media/image30.wmf"/><Relationship Id="rId5" Type="http://schemas.openxmlformats.org/officeDocument/2006/relationships/image" Target="../media/image23.wmf"/><Relationship Id="rId15" Type="http://schemas.openxmlformats.org/officeDocument/2006/relationships/image" Target="../media/image25.wmf"/><Relationship Id="rId23" Type="http://schemas.openxmlformats.org/officeDocument/2006/relationships/image" Target="../media/image18.wmf"/><Relationship Id="rId28" Type="http://schemas.openxmlformats.org/officeDocument/2006/relationships/oleObject" Target="../embeddings/oleObject37.bin"/><Relationship Id="rId36" Type="http://schemas.openxmlformats.org/officeDocument/2006/relationships/image" Target="../media/image28.wmf"/><Relationship Id="rId10" Type="http://schemas.openxmlformats.org/officeDocument/2006/relationships/oleObject" Target="../embeddings/oleObject26.bin"/><Relationship Id="rId19" Type="http://schemas.openxmlformats.org/officeDocument/2006/relationships/oleObject" Target="../embeddings/oleObject32.bin"/><Relationship Id="rId31" Type="http://schemas.openxmlformats.org/officeDocument/2006/relationships/image" Target="../media/image31.png"/><Relationship Id="rId4" Type="http://schemas.openxmlformats.org/officeDocument/2006/relationships/oleObject" Target="../embeddings/oleObject23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29.bin"/><Relationship Id="rId22" Type="http://schemas.openxmlformats.org/officeDocument/2006/relationships/oleObject" Target="../embeddings/oleObject34.bin"/><Relationship Id="rId27" Type="http://schemas.openxmlformats.org/officeDocument/2006/relationships/image" Target="../media/image13.wmf"/><Relationship Id="rId30" Type="http://schemas.openxmlformats.org/officeDocument/2006/relationships/image" Target="../media/image3.png"/><Relationship Id="rId35" Type="http://schemas.openxmlformats.org/officeDocument/2006/relationships/oleObject" Target="../embeddings/oleObject4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4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4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4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4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 Simplification: </a:t>
            </a:r>
            <a:r>
              <a:rPr lang="en-US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DeMorgan’s</a:t>
            </a: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Theorems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6858000" y="6629400"/>
            <a:ext cx="220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n-US" sz="8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2014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Electronics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err="1" smtClean="0"/>
              <a:t>DeMorgan’s</a:t>
            </a:r>
            <a:r>
              <a:rPr lang="en-US" dirty="0" smtClean="0"/>
              <a:t>: Example #2</a:t>
            </a:r>
          </a:p>
        </p:txBody>
      </p:sp>
      <p:sp>
        <p:nvSpPr>
          <p:cNvPr id="8204" name="Content Placeholder 2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257800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sz="2200" smtClean="0"/>
              <a:t>So, where would such an odd Boolean expression come from? Take a look at the VERY poorly designed logic circuit shown below. If you were to analyze this circuit to determine the output function F</a:t>
            </a:r>
            <a:r>
              <a:rPr lang="en-US" sz="2200" baseline="-25000" smtClean="0"/>
              <a:t>2</a:t>
            </a:r>
            <a:r>
              <a:rPr lang="en-US" sz="2200" smtClean="0"/>
              <a:t>, you would obtain the results shown.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22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20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20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2000" smtClean="0"/>
          </a:p>
          <a:p>
            <a:pPr marL="0" lvl="1" indent="0">
              <a:spcBef>
                <a:spcPct val="0"/>
              </a:spcBef>
              <a:buFontTx/>
              <a:buNone/>
            </a:pPr>
            <a:endParaRPr lang="en-US" sz="2000" smtClean="0"/>
          </a:p>
          <a:p>
            <a:pPr marL="0" lvl="1" indent="0"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en-US" sz="2000" i="1" smtClean="0"/>
          </a:p>
          <a:p>
            <a:pPr marL="0" lvl="1" indent="0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2200" i="1" smtClean="0"/>
              <a:t>Example</a:t>
            </a:r>
          </a:p>
          <a:p>
            <a:pPr marL="400050" lvl="2" indent="0">
              <a:spcBef>
                <a:spcPct val="0"/>
              </a:spcBef>
              <a:buFontTx/>
              <a:buNone/>
            </a:pPr>
            <a:r>
              <a:rPr lang="en-US" sz="2200" smtClean="0"/>
              <a:t>Simplify the output function F</a:t>
            </a:r>
            <a:r>
              <a:rPr lang="en-US" sz="2200" baseline="-25000" smtClean="0"/>
              <a:t>2</a:t>
            </a:r>
            <a:r>
              <a:rPr lang="en-US" sz="2200" smtClean="0"/>
              <a:t>. Be sure to note the Boolean or DeMorgan’s theorem used at each step. Put the answer in SOP form.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2200" smtClean="0"/>
          </a:p>
        </p:txBody>
      </p:sp>
      <p:grpSp>
        <p:nvGrpSpPr>
          <p:cNvPr id="8205" name="Group 16"/>
          <p:cNvGrpSpPr>
            <a:grpSpLocks/>
          </p:cNvGrpSpPr>
          <p:nvPr/>
        </p:nvGrpSpPr>
        <p:grpSpPr bwMode="auto">
          <a:xfrm>
            <a:off x="990600" y="3036888"/>
            <a:ext cx="7620000" cy="1306512"/>
            <a:chOff x="990600" y="3036888"/>
            <a:chExt cx="7620000" cy="1306512"/>
          </a:xfrm>
        </p:grpSpPr>
        <p:pic>
          <p:nvPicPr>
            <p:cNvPr id="8207" name="Picture 1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3048000"/>
              <a:ext cx="6477000" cy="1282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8194" name="Object 8"/>
            <p:cNvGraphicFramePr>
              <a:graphicFrameLocks noChangeAspect="1"/>
            </p:cNvGraphicFramePr>
            <p:nvPr/>
          </p:nvGraphicFramePr>
          <p:xfrm>
            <a:off x="990600" y="3113086"/>
            <a:ext cx="190500" cy="2016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1" name="Equation" r:id="rId5" imgW="190440" imgH="203040" progId="Equation.3">
                    <p:embed/>
                  </p:oleObj>
                </mc:Choice>
                <mc:Fallback>
                  <p:oleObj name="Equation" r:id="rId5" imgW="190440" imgH="20304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0600" y="3113086"/>
                          <a:ext cx="190500" cy="2016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5" name="Object 9"/>
            <p:cNvGraphicFramePr>
              <a:graphicFrameLocks noChangeAspect="1"/>
            </p:cNvGraphicFramePr>
            <p:nvPr/>
          </p:nvGraphicFramePr>
          <p:xfrm>
            <a:off x="991394" y="3351207"/>
            <a:ext cx="188912" cy="201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2" name="Equation" r:id="rId7" imgW="190440" imgH="203040" progId="Equation.3">
                    <p:embed/>
                  </p:oleObj>
                </mc:Choice>
                <mc:Fallback>
                  <p:oleObj name="Equation" r:id="rId7" imgW="190440" imgH="20304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1394" y="3351207"/>
                          <a:ext cx="188912" cy="2016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6" name="Object 4"/>
            <p:cNvGraphicFramePr>
              <a:graphicFrameLocks noChangeAspect="1"/>
            </p:cNvGraphicFramePr>
            <p:nvPr/>
          </p:nvGraphicFramePr>
          <p:xfrm>
            <a:off x="1004094" y="4084434"/>
            <a:ext cx="163512" cy="201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3" name="Equation" r:id="rId9" imgW="164880" imgH="203040" progId="Equation.3">
                    <p:embed/>
                  </p:oleObj>
                </mc:Choice>
                <mc:Fallback>
                  <p:oleObj name="Equation" r:id="rId9" imgW="164880" imgH="2030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4094" y="4084434"/>
                          <a:ext cx="163512" cy="2016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7" name="Object 10"/>
            <p:cNvGraphicFramePr>
              <a:graphicFrameLocks noChangeAspect="1"/>
            </p:cNvGraphicFramePr>
            <p:nvPr/>
          </p:nvGraphicFramePr>
          <p:xfrm>
            <a:off x="2590800" y="3048000"/>
            <a:ext cx="315913" cy="201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4" name="Equation" r:id="rId11" imgW="317160" imgH="203040" progId="Equation.3">
                    <p:embed/>
                  </p:oleObj>
                </mc:Choice>
                <mc:Fallback>
                  <p:oleObj name="Equation" r:id="rId11" imgW="317160" imgH="20304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800" y="3048000"/>
                          <a:ext cx="315913" cy="2016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8" name="Object 11"/>
            <p:cNvGraphicFramePr>
              <a:graphicFrameLocks noChangeAspect="1"/>
            </p:cNvGraphicFramePr>
            <p:nvPr/>
          </p:nvGraphicFramePr>
          <p:xfrm>
            <a:off x="3951287" y="3036888"/>
            <a:ext cx="315913" cy="2397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5" name="Equation" r:id="rId13" imgW="317160" imgH="241200" progId="Equation.3">
                    <p:embed/>
                  </p:oleObj>
                </mc:Choice>
                <mc:Fallback>
                  <p:oleObj name="Equation" r:id="rId13" imgW="317160" imgH="2412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1287" y="3036888"/>
                          <a:ext cx="315913" cy="2397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9" name="Object 7"/>
            <p:cNvGraphicFramePr>
              <a:graphicFrameLocks noChangeAspect="1"/>
            </p:cNvGraphicFramePr>
            <p:nvPr/>
          </p:nvGraphicFramePr>
          <p:xfrm>
            <a:off x="2667000" y="3646475"/>
            <a:ext cx="190500" cy="2397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6" name="Equation" r:id="rId15" imgW="190440" imgH="241200" progId="Equation.3">
                    <p:embed/>
                  </p:oleObj>
                </mc:Choice>
                <mc:Fallback>
                  <p:oleObj name="Equation" r:id="rId15" imgW="190440" imgH="2412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7000" y="3646475"/>
                          <a:ext cx="190500" cy="2397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0" name="Object 12"/>
            <p:cNvGraphicFramePr>
              <a:graphicFrameLocks noChangeAspect="1"/>
            </p:cNvGraphicFramePr>
            <p:nvPr/>
          </p:nvGraphicFramePr>
          <p:xfrm>
            <a:off x="4065587" y="4103666"/>
            <a:ext cx="506413" cy="2397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7" name="Equation" r:id="rId17" imgW="507960" imgH="241200" progId="Equation.3">
                    <p:embed/>
                  </p:oleObj>
                </mc:Choice>
                <mc:Fallback>
                  <p:oleObj name="Equation" r:id="rId17" imgW="507960" imgH="2412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65587" y="4103666"/>
                          <a:ext cx="506413" cy="2397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1" name="Object 13"/>
            <p:cNvGraphicFramePr>
              <a:graphicFrameLocks noChangeAspect="1"/>
            </p:cNvGraphicFramePr>
            <p:nvPr/>
          </p:nvGraphicFramePr>
          <p:xfrm>
            <a:off x="4953001" y="3200400"/>
            <a:ext cx="1063625" cy="2889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8" name="Equation" r:id="rId19" imgW="1066680" imgH="291960" progId="Equation.3">
                    <p:embed/>
                  </p:oleObj>
                </mc:Choice>
                <mc:Fallback>
                  <p:oleObj name="Equation" r:id="rId19" imgW="1066680" imgH="29196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001" y="3200400"/>
                          <a:ext cx="1063625" cy="2889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2" name="Object 17"/>
            <p:cNvGraphicFramePr>
              <a:graphicFrameLocks noChangeAspect="1"/>
            </p:cNvGraphicFramePr>
            <p:nvPr/>
          </p:nvGraphicFramePr>
          <p:xfrm>
            <a:off x="7116763" y="3343281"/>
            <a:ext cx="1493837" cy="314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9" name="Equation" r:id="rId21" imgW="1498320" imgH="317160" progId="Equation.3">
                    <p:embed/>
                  </p:oleObj>
                </mc:Choice>
                <mc:Fallback>
                  <p:oleObj name="Equation" r:id="rId21" imgW="1498320" imgH="31716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16763" y="3343281"/>
                          <a:ext cx="1493837" cy="314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81172F-5C8C-4CAC-8A11-DCE9CC5FF47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err="1" smtClean="0"/>
              <a:t>DeMorgan’s</a:t>
            </a:r>
            <a:r>
              <a:rPr lang="en-US" dirty="0" smtClean="0"/>
              <a:t>: Example #2</a:t>
            </a:r>
          </a:p>
        </p:txBody>
      </p:sp>
      <p:sp>
        <p:nvSpPr>
          <p:cNvPr id="9220" name="Content Placeholder 2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"/>
          </a:xfrm>
        </p:spPr>
        <p:txBody>
          <a:bodyPr/>
          <a:lstStyle/>
          <a:p>
            <a:pPr marL="0" lvl="1" indent="0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2200" i="1" smtClean="0"/>
              <a:t>Solution</a:t>
            </a:r>
          </a:p>
        </p:txBody>
      </p:sp>
      <p:graphicFrame>
        <p:nvGraphicFramePr>
          <p:cNvPr id="9218" name="Object 15"/>
          <p:cNvGraphicFramePr>
            <a:graphicFrameLocks noChangeAspect="1"/>
          </p:cNvGraphicFramePr>
          <p:nvPr/>
        </p:nvGraphicFramePr>
        <p:xfrm>
          <a:off x="914400" y="2057400"/>
          <a:ext cx="2422525" cy="363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4" imgW="1600200" imgH="2412720" progId="Equation.3">
                  <p:embed/>
                </p:oleObj>
              </mc:Choice>
              <mc:Fallback>
                <p:oleObj name="Equation" r:id="rId4" imgW="1600200" imgH="241272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057400"/>
                        <a:ext cx="2422525" cy="363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Box 15"/>
          <p:cNvSpPr txBox="1">
            <a:spLocks noChangeArrowheads="1"/>
          </p:cNvSpPr>
          <p:nvPr/>
        </p:nvSpPr>
        <p:spPr bwMode="auto">
          <a:xfrm>
            <a:off x="3429000" y="2822575"/>
            <a:ext cx="4648200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2600"/>
              </a:spcAft>
            </a:pPr>
            <a:r>
              <a:rPr lang="en-US" sz="2000"/>
              <a:t>; Theorem #14A</a:t>
            </a:r>
          </a:p>
          <a:p>
            <a:pPr eaLnBrk="1" hangingPunct="1">
              <a:spcAft>
                <a:spcPts val="2600"/>
              </a:spcAft>
            </a:pPr>
            <a:r>
              <a:rPr lang="en-US" sz="2000"/>
              <a:t>; Theorem #9</a:t>
            </a:r>
          </a:p>
          <a:p>
            <a:pPr eaLnBrk="1" hangingPunct="1">
              <a:spcAft>
                <a:spcPts val="2600"/>
              </a:spcAft>
            </a:pPr>
            <a:r>
              <a:rPr lang="en-US" sz="2000"/>
              <a:t>; Theorem #14B</a:t>
            </a:r>
          </a:p>
          <a:p>
            <a:pPr eaLnBrk="1" hangingPunct="1">
              <a:spcAft>
                <a:spcPts val="2400"/>
              </a:spcAft>
            </a:pPr>
            <a:r>
              <a:rPr lang="en-US" sz="2000"/>
              <a:t>; Theorem #9</a:t>
            </a:r>
          </a:p>
          <a:p>
            <a:pPr eaLnBrk="1" hangingPunct="1"/>
            <a:r>
              <a:rPr lang="en-US" sz="2000"/>
              <a:t>; Rewritten without AND symbols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46DE4-5857-4FED-BCF2-3FF47310CEE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err="1" smtClean="0"/>
              <a:t>DeMorgan’s</a:t>
            </a:r>
            <a:r>
              <a:rPr lang="en-US" dirty="0" smtClean="0"/>
              <a:t> Theorems</a:t>
            </a:r>
            <a:endParaRPr lang="en-US" sz="4800" dirty="0" smtClean="0"/>
          </a:p>
        </p:txBody>
      </p:sp>
      <p:graphicFrame>
        <p:nvGraphicFramePr>
          <p:cNvPr id="1026" name="Object 28"/>
          <p:cNvGraphicFramePr>
            <a:graphicFrameLocks noChangeAspect="1"/>
          </p:cNvGraphicFramePr>
          <p:nvPr/>
        </p:nvGraphicFramePr>
        <p:xfrm>
          <a:off x="3352800" y="4038600"/>
          <a:ext cx="2432050" cy="175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4" imgW="1117440" imgH="799920" progId="Equation.3">
                  <p:embed/>
                </p:oleObj>
              </mc:Choice>
              <mc:Fallback>
                <p:oleObj name="Equation" r:id="rId4" imgW="1117440" imgH="79992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038600"/>
                        <a:ext cx="2432050" cy="175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Content Placeholder 18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133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dirty="0" err="1" smtClean="0"/>
              <a:t>DeMorgan’s</a:t>
            </a:r>
            <a:r>
              <a:rPr lang="en-US" sz="2800" dirty="0" smtClean="0"/>
              <a:t> Theorems are two additional simplification techniques that can be used to simplify Boolean expressions.  Again, the simpler the Boolean expression, the simpler the resulting logic.</a:t>
            </a:r>
          </a:p>
          <a:p>
            <a:pPr marL="0" indent="0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58E59-9C28-4D04-A724-1F0080C6C5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Augustus </a:t>
            </a:r>
            <a:r>
              <a:rPr lang="en-US" dirty="0" err="1" smtClean="0"/>
              <a:t>DeMorgan</a:t>
            </a:r>
            <a:endParaRPr lang="en-US" sz="4800" dirty="0" smtClean="0"/>
          </a:p>
        </p:txBody>
      </p:sp>
      <p:pic>
        <p:nvPicPr>
          <p:cNvPr id="3072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84550"/>
            <a:ext cx="2667000" cy="324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ounded Rectangular Callout 33"/>
          <p:cNvSpPr/>
          <p:nvPr/>
        </p:nvSpPr>
        <p:spPr>
          <a:xfrm>
            <a:off x="2743200" y="1447800"/>
            <a:ext cx="5791200" cy="3200400"/>
          </a:xfrm>
          <a:prstGeom prst="wedgeRoundRectCallout">
            <a:avLst>
              <a:gd name="adj1" fmla="val -51643"/>
              <a:gd name="adj2" fmla="val 70876"/>
              <a:gd name="adj3" fmla="val 16667"/>
            </a:avLst>
          </a:prstGeom>
          <a:solidFill>
            <a:schemeClr val="bg1"/>
          </a:solidFill>
          <a:ln>
            <a:solidFill>
              <a:srgbClr val="005B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200" i="1" dirty="0">
                <a:solidFill>
                  <a:schemeClr val="tx1"/>
                </a:solidFill>
                <a:cs typeface="Arial" charset="0"/>
              </a:rPr>
              <a:t>My name is  Augustus </a:t>
            </a:r>
            <a:r>
              <a:rPr lang="en-US" sz="2200" i="1" dirty="0" err="1">
                <a:solidFill>
                  <a:schemeClr val="tx1"/>
                </a:solidFill>
                <a:cs typeface="Arial" charset="0"/>
              </a:rPr>
              <a:t>DeMorgan</a:t>
            </a:r>
            <a:r>
              <a:rPr lang="en-US" sz="2200" i="1" dirty="0">
                <a:solidFill>
                  <a:schemeClr val="tx1"/>
                </a:solidFill>
                <a:cs typeface="Arial" charset="0"/>
              </a:rPr>
              <a:t>. I’m an Englishman born in India in 1806. I was instrumental in the advancement of mathematics and am best known for the logic theorems that bear my name</a:t>
            </a:r>
            <a:r>
              <a:rPr lang="en-US" sz="2200" i="1" dirty="0" smtClean="0">
                <a:solidFill>
                  <a:schemeClr val="tx1"/>
                </a:solidFill>
                <a:cs typeface="Arial" charset="0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1FA9F-4A44-438C-8BAD-627827A1590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Title 1"/>
          <p:cNvSpPr>
            <a:spLocks noGrp="1"/>
          </p:cNvSpPr>
          <p:nvPr>
            <p:ph type="title"/>
          </p:nvPr>
        </p:nvSpPr>
        <p:spPr>
          <a:xfrm>
            <a:off x="-21772" y="0"/>
            <a:ext cx="9165771" cy="1219200"/>
          </a:xfrm>
        </p:spPr>
        <p:txBody>
          <a:bodyPr/>
          <a:lstStyle/>
          <a:p>
            <a:r>
              <a:rPr lang="en-US" dirty="0" err="1" smtClean="0"/>
              <a:t>DeMorgan’s</a:t>
            </a:r>
            <a:r>
              <a:rPr lang="en-US" dirty="0" smtClean="0"/>
              <a:t> Theorem #1</a:t>
            </a:r>
          </a:p>
        </p:txBody>
      </p:sp>
      <p:grpSp>
        <p:nvGrpSpPr>
          <p:cNvPr id="2072" name="Group 55"/>
          <p:cNvGrpSpPr>
            <a:grpSpLocks/>
          </p:cNvGrpSpPr>
          <p:nvPr/>
        </p:nvGrpSpPr>
        <p:grpSpPr bwMode="auto">
          <a:xfrm>
            <a:off x="609600" y="3341688"/>
            <a:ext cx="3135313" cy="498475"/>
            <a:chOff x="609600" y="3340925"/>
            <a:chExt cx="3136075" cy="499767"/>
          </a:xfrm>
        </p:grpSpPr>
        <p:pic>
          <p:nvPicPr>
            <p:cNvPr id="2153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875" y="3427305"/>
              <a:ext cx="25622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2067" name="Object 5"/>
            <p:cNvGraphicFramePr>
              <a:graphicFrameLocks noChangeAspect="1"/>
            </p:cNvGraphicFramePr>
            <p:nvPr/>
          </p:nvGraphicFramePr>
          <p:xfrm>
            <a:off x="1435925" y="3340925"/>
            <a:ext cx="430213" cy="201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1" name="Equation" r:id="rId5" imgW="431640" imgH="203040" progId="Equation.3">
                    <p:embed/>
                  </p:oleObj>
                </mc:Choice>
                <mc:Fallback>
                  <p:oleObj name="Equation" r:id="rId5" imgW="431640" imgH="2030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5925" y="3340925"/>
                          <a:ext cx="430213" cy="201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8" name="Object 3"/>
            <p:cNvGraphicFramePr>
              <a:graphicFrameLocks noChangeAspect="1"/>
            </p:cNvGraphicFramePr>
            <p:nvPr/>
          </p:nvGraphicFramePr>
          <p:xfrm>
            <a:off x="3315462" y="3492393"/>
            <a:ext cx="430213" cy="239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2" name="Equation" r:id="rId7" imgW="431640" imgH="241200" progId="Equation.3">
                    <p:embed/>
                  </p:oleObj>
                </mc:Choice>
                <mc:Fallback>
                  <p:oleObj name="Equation" r:id="rId7" imgW="431640" imgH="2412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5462" y="3492393"/>
                          <a:ext cx="430213" cy="239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9" name="Object 6"/>
            <p:cNvGraphicFramePr>
              <a:graphicFrameLocks noChangeAspect="1"/>
            </p:cNvGraphicFramePr>
            <p:nvPr/>
          </p:nvGraphicFramePr>
          <p:xfrm>
            <a:off x="609600" y="3427305"/>
            <a:ext cx="190500" cy="201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3" name="Equation" r:id="rId9" imgW="190440" imgH="203040" progId="Equation.3">
                    <p:embed/>
                  </p:oleObj>
                </mc:Choice>
                <mc:Fallback>
                  <p:oleObj name="Equation" r:id="rId9" imgW="190440" imgH="2030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" y="3427305"/>
                          <a:ext cx="190500" cy="201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70" name="Object 7"/>
            <p:cNvGraphicFramePr>
              <a:graphicFrameLocks noChangeAspect="1"/>
            </p:cNvGraphicFramePr>
            <p:nvPr/>
          </p:nvGraphicFramePr>
          <p:xfrm>
            <a:off x="621475" y="3639080"/>
            <a:ext cx="163512" cy="201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" name="Equation" r:id="rId11" imgW="164880" imgH="203040" progId="Equation.3">
                    <p:embed/>
                  </p:oleObj>
                </mc:Choice>
                <mc:Fallback>
                  <p:oleObj name="Equation" r:id="rId11" imgW="164880" imgH="20304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475" y="3639080"/>
                          <a:ext cx="163512" cy="201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73" name="Group 54"/>
          <p:cNvGrpSpPr>
            <a:grpSpLocks/>
          </p:cNvGrpSpPr>
          <p:nvPr/>
        </p:nvGrpSpPr>
        <p:grpSpPr bwMode="auto">
          <a:xfrm>
            <a:off x="5173663" y="3048000"/>
            <a:ext cx="3173412" cy="998538"/>
            <a:chOff x="5172962" y="3048000"/>
            <a:chExt cx="3173413" cy="998430"/>
          </a:xfrm>
        </p:grpSpPr>
        <p:pic>
          <p:nvPicPr>
            <p:cNvPr id="2152" name="Picture 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5362" y="3198705"/>
              <a:ext cx="2552700" cy="847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2062" name="Object 8"/>
            <p:cNvGraphicFramePr>
              <a:graphicFrameLocks noChangeAspect="1"/>
            </p:cNvGraphicFramePr>
            <p:nvPr/>
          </p:nvGraphicFramePr>
          <p:xfrm>
            <a:off x="5172962" y="3263030"/>
            <a:ext cx="190500" cy="201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5" name="Equation" r:id="rId14" imgW="190440" imgH="203040" progId="Equation.3">
                    <p:embed/>
                  </p:oleObj>
                </mc:Choice>
                <mc:Fallback>
                  <p:oleObj name="Equation" r:id="rId14" imgW="190440" imgH="20304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72962" y="3263030"/>
                          <a:ext cx="190500" cy="2016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3" name="Object 9"/>
            <p:cNvGraphicFramePr>
              <a:graphicFrameLocks noChangeAspect="1"/>
            </p:cNvGraphicFramePr>
            <p:nvPr/>
          </p:nvGraphicFramePr>
          <p:xfrm>
            <a:off x="5186456" y="3784555"/>
            <a:ext cx="163513" cy="201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6" name="Equation" r:id="rId15" imgW="164880" imgH="203040" progId="Equation.3">
                    <p:embed/>
                  </p:oleObj>
                </mc:Choice>
                <mc:Fallback>
                  <p:oleObj name="Equation" r:id="rId15" imgW="164880" imgH="20304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6456" y="3784555"/>
                          <a:ext cx="163513" cy="201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4" name="Object 10"/>
            <p:cNvGraphicFramePr>
              <a:graphicFrameLocks noChangeAspect="1"/>
            </p:cNvGraphicFramePr>
            <p:nvPr/>
          </p:nvGraphicFramePr>
          <p:xfrm>
            <a:off x="6079175" y="3048000"/>
            <a:ext cx="190500" cy="239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7" name="Equation" r:id="rId16" imgW="190440" imgH="241200" progId="Equation.3">
                    <p:embed/>
                  </p:oleObj>
                </mc:Choice>
                <mc:Fallback>
                  <p:oleObj name="Equation" r:id="rId16" imgW="190440" imgH="2412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79175" y="3048000"/>
                          <a:ext cx="190500" cy="239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5" name="Object 11"/>
            <p:cNvGraphicFramePr>
              <a:graphicFrameLocks noChangeAspect="1"/>
            </p:cNvGraphicFramePr>
            <p:nvPr/>
          </p:nvGraphicFramePr>
          <p:xfrm>
            <a:off x="6096000" y="3581400"/>
            <a:ext cx="163512" cy="238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8" name="Equation" r:id="rId18" imgW="164880" imgH="241200" progId="Equation.3">
                    <p:embed/>
                  </p:oleObj>
                </mc:Choice>
                <mc:Fallback>
                  <p:oleObj name="Equation" r:id="rId18" imgW="164880" imgH="2412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0" y="3581400"/>
                          <a:ext cx="163512" cy="238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6" name="Object 12"/>
            <p:cNvGraphicFramePr>
              <a:graphicFrameLocks noChangeAspect="1"/>
            </p:cNvGraphicFramePr>
            <p:nvPr/>
          </p:nvGraphicFramePr>
          <p:xfrm>
            <a:off x="7839962" y="3503505"/>
            <a:ext cx="506413" cy="239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9" name="Equation" r:id="rId20" imgW="507960" imgH="241200" progId="Equation.3">
                    <p:embed/>
                  </p:oleObj>
                </mc:Choice>
                <mc:Fallback>
                  <p:oleObj name="Equation" r:id="rId20" imgW="507960" imgH="2412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39962" y="3503505"/>
                          <a:ext cx="506413" cy="239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06475" y="4418013"/>
          <a:ext cx="2193926" cy="1706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068"/>
                <a:gridCol w="457068"/>
                <a:gridCol w="639895"/>
                <a:gridCol w="639895"/>
              </a:tblGrid>
              <a:tr h="365692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50" name="Object 15"/>
          <p:cNvGraphicFramePr>
            <a:graphicFrameLocks noChangeAspect="1"/>
          </p:cNvGraphicFramePr>
          <p:nvPr/>
        </p:nvGraphicFramePr>
        <p:xfrm>
          <a:off x="2055813" y="4500563"/>
          <a:ext cx="430212" cy="20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0" name="Equation" r:id="rId22" imgW="431640" imgH="203040" progId="Equation.3">
                  <p:embed/>
                </p:oleObj>
              </mc:Choice>
              <mc:Fallback>
                <p:oleObj name="Equation" r:id="rId22" imgW="43164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813" y="4500563"/>
                        <a:ext cx="430212" cy="201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6"/>
          <p:cNvGraphicFramePr>
            <a:graphicFrameLocks noChangeAspect="1"/>
          </p:cNvGraphicFramePr>
          <p:nvPr/>
        </p:nvGraphicFramePr>
        <p:xfrm>
          <a:off x="2676525" y="4483100"/>
          <a:ext cx="422275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1" name="Equation" r:id="rId23" imgW="431640" imgH="241200" progId="Equation.3">
                  <p:embed/>
                </p:oleObj>
              </mc:Choice>
              <mc:Fallback>
                <p:oleObj name="Equation" r:id="rId23" imgW="431640" imgH="241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525" y="4483100"/>
                        <a:ext cx="422275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7"/>
          <p:cNvGraphicFramePr>
            <a:graphicFrameLocks noChangeAspect="1"/>
          </p:cNvGraphicFramePr>
          <p:nvPr/>
        </p:nvGraphicFramePr>
        <p:xfrm>
          <a:off x="1158875" y="4500563"/>
          <a:ext cx="190500" cy="20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2" name="Equation" r:id="rId25" imgW="190440" imgH="203040" progId="Equation.3">
                  <p:embed/>
                </p:oleObj>
              </mc:Choice>
              <mc:Fallback>
                <p:oleObj name="Equation" r:id="rId25" imgW="190440" imgH="203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4500563"/>
                        <a:ext cx="190500" cy="201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8"/>
          <p:cNvGraphicFramePr>
            <a:graphicFrameLocks noChangeAspect="1"/>
          </p:cNvGraphicFramePr>
          <p:nvPr/>
        </p:nvGraphicFramePr>
        <p:xfrm>
          <a:off x="1604963" y="4500563"/>
          <a:ext cx="163512" cy="20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3" name="Equation" r:id="rId26" imgW="164880" imgH="203040" progId="Equation.3">
                  <p:embed/>
                </p:oleObj>
              </mc:Choice>
              <mc:Fallback>
                <p:oleObj name="Equation" r:id="rId26" imgW="164880" imgH="2030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500563"/>
                        <a:ext cx="163512" cy="201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334000" y="4418013"/>
          <a:ext cx="2468562" cy="1706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141"/>
                <a:gridCol w="457141"/>
                <a:gridCol w="457141"/>
                <a:gridCol w="457141"/>
                <a:gridCol w="639998"/>
              </a:tblGrid>
              <a:tr h="365692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54" name="Object 23"/>
          <p:cNvGraphicFramePr>
            <a:graphicFrameLocks noChangeAspect="1"/>
          </p:cNvGraphicFramePr>
          <p:nvPr/>
        </p:nvGraphicFramePr>
        <p:xfrm>
          <a:off x="6078538" y="2536825"/>
          <a:ext cx="88741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" name="Equation" r:id="rId28" imgW="507960" imgH="241200" progId="Equation.3">
                  <p:embed/>
                </p:oleObj>
              </mc:Choice>
              <mc:Fallback>
                <p:oleObj name="Equation" r:id="rId28" imgW="507960" imgH="2412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8538" y="2536825"/>
                        <a:ext cx="887412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24"/>
          <p:cNvGraphicFramePr>
            <a:graphicFrameLocks noChangeAspect="1"/>
          </p:cNvGraphicFramePr>
          <p:nvPr/>
        </p:nvGraphicFramePr>
        <p:xfrm>
          <a:off x="5486400" y="4508500"/>
          <a:ext cx="190500" cy="20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" name="Equation" r:id="rId30" imgW="190440" imgH="203040" progId="Equation.3">
                  <p:embed/>
                </p:oleObj>
              </mc:Choice>
              <mc:Fallback>
                <p:oleObj name="Equation" r:id="rId30" imgW="190440" imgH="2030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08500"/>
                        <a:ext cx="190500" cy="20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25"/>
          <p:cNvGraphicFramePr>
            <a:graphicFrameLocks noChangeAspect="1"/>
          </p:cNvGraphicFramePr>
          <p:nvPr/>
        </p:nvGraphicFramePr>
        <p:xfrm>
          <a:off x="5956300" y="4508500"/>
          <a:ext cx="163513" cy="20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6" name="Equation" r:id="rId31" imgW="164880" imgH="203040" progId="Equation.3">
                  <p:embed/>
                </p:oleObj>
              </mc:Choice>
              <mc:Fallback>
                <p:oleObj name="Equation" r:id="rId31" imgW="164880" imgH="2030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6300" y="4508500"/>
                        <a:ext cx="163513" cy="20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19"/>
          <p:cNvGraphicFramePr>
            <a:graphicFrameLocks noChangeAspect="1"/>
          </p:cNvGraphicFramePr>
          <p:nvPr/>
        </p:nvGraphicFramePr>
        <p:xfrm>
          <a:off x="6396038" y="4489450"/>
          <a:ext cx="190500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" name="Equation" r:id="rId33" imgW="190440" imgH="241200" progId="Equation.3">
                  <p:embed/>
                </p:oleObj>
              </mc:Choice>
              <mc:Fallback>
                <p:oleObj name="Equation" r:id="rId33" imgW="190440" imgH="241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6038" y="4489450"/>
                        <a:ext cx="190500" cy="23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20"/>
          <p:cNvGraphicFramePr>
            <a:graphicFrameLocks noChangeAspect="1"/>
          </p:cNvGraphicFramePr>
          <p:nvPr/>
        </p:nvGraphicFramePr>
        <p:xfrm>
          <a:off x="6858000" y="4489450"/>
          <a:ext cx="163513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8" name="Equation" r:id="rId34" imgW="164880" imgH="241200" progId="Equation.3">
                  <p:embed/>
                </p:oleObj>
              </mc:Choice>
              <mc:Fallback>
                <p:oleObj name="Equation" r:id="rId34" imgW="164880" imgH="241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489450"/>
                        <a:ext cx="163513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21"/>
          <p:cNvGraphicFramePr>
            <a:graphicFrameLocks noChangeAspect="1"/>
          </p:cNvGraphicFramePr>
          <p:nvPr/>
        </p:nvGraphicFramePr>
        <p:xfrm>
          <a:off x="7245350" y="4489450"/>
          <a:ext cx="506413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" name="Equation" r:id="rId35" imgW="507960" imgH="241200" progId="Equation.3">
                  <p:embed/>
                </p:oleObj>
              </mc:Choice>
              <mc:Fallback>
                <p:oleObj name="Equation" r:id="rId35" imgW="507960" imgH="2412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5350" y="4489450"/>
                        <a:ext cx="506413" cy="23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Bent-Up Arrow 36"/>
          <p:cNvSpPr/>
          <p:nvPr/>
        </p:nvSpPr>
        <p:spPr>
          <a:xfrm>
            <a:off x="4876800" y="6170613"/>
            <a:ext cx="2747963" cy="304800"/>
          </a:xfrm>
          <a:prstGeom prst="bentUpArrow">
            <a:avLst/>
          </a:prstGeom>
          <a:solidFill>
            <a:srgbClr val="005BD0"/>
          </a:solidFill>
          <a:ln>
            <a:solidFill>
              <a:srgbClr val="FF1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060" name="Object 27"/>
          <p:cNvGraphicFramePr>
            <a:graphicFrameLocks noChangeAspect="1"/>
          </p:cNvGraphicFramePr>
          <p:nvPr/>
        </p:nvGraphicFramePr>
        <p:xfrm>
          <a:off x="1624013" y="2536825"/>
          <a:ext cx="7493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0" name="Equation" r:id="rId36" imgW="431640" imgH="241200" progId="Equation.3">
                  <p:embed/>
                </p:oleObj>
              </mc:Choice>
              <mc:Fallback>
                <p:oleObj name="Equation" r:id="rId36" imgW="431640" imgH="2412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2536825"/>
                        <a:ext cx="7493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5" name="TextBox 53"/>
          <p:cNvSpPr txBox="1">
            <a:spLocks noChangeArrowheads="1"/>
          </p:cNvSpPr>
          <p:nvPr/>
        </p:nvSpPr>
        <p:spPr bwMode="auto">
          <a:xfrm>
            <a:off x="381000" y="2014538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i="1"/>
              <a:t>Proof</a:t>
            </a:r>
          </a:p>
        </p:txBody>
      </p:sp>
      <p:graphicFrame>
        <p:nvGraphicFramePr>
          <p:cNvPr id="2061" name="Object 28"/>
          <p:cNvGraphicFramePr>
            <a:graphicFrameLocks noChangeAspect="1"/>
          </p:cNvGraphicFramePr>
          <p:nvPr/>
        </p:nvGraphicFramePr>
        <p:xfrm>
          <a:off x="3505200" y="1354138"/>
          <a:ext cx="22399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1" name="Equation" r:id="rId38" imgW="1117440" imgH="241200" progId="Equation.3">
                  <p:embed/>
                </p:oleObj>
              </mc:Choice>
              <mc:Fallback>
                <p:oleObj name="Equation" r:id="rId38" imgW="1117440" imgH="2412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354138"/>
                        <a:ext cx="223996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Down Arrow 46"/>
          <p:cNvSpPr/>
          <p:nvPr/>
        </p:nvSpPr>
        <p:spPr>
          <a:xfrm>
            <a:off x="1711325" y="2971800"/>
            <a:ext cx="609600" cy="1370013"/>
          </a:xfrm>
          <a:prstGeom prst="downArrow">
            <a:avLst/>
          </a:prstGeom>
          <a:solidFill>
            <a:srgbClr val="005BD0">
              <a:alpha val="25000"/>
            </a:srgbClr>
          </a:solidFill>
          <a:ln>
            <a:solidFill>
              <a:srgbClr val="005BD0">
                <a:alpha val="2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Down Arrow 47"/>
          <p:cNvSpPr/>
          <p:nvPr/>
        </p:nvSpPr>
        <p:spPr>
          <a:xfrm>
            <a:off x="6248400" y="2971800"/>
            <a:ext cx="609600" cy="1370013"/>
          </a:xfrm>
          <a:prstGeom prst="downArrow">
            <a:avLst/>
          </a:prstGeom>
          <a:solidFill>
            <a:srgbClr val="005BD0">
              <a:alpha val="25000"/>
            </a:srgbClr>
          </a:solidFill>
          <a:ln>
            <a:solidFill>
              <a:srgbClr val="005BD0">
                <a:alpha val="2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Bent-Up Arrow 48"/>
          <p:cNvSpPr/>
          <p:nvPr/>
        </p:nvSpPr>
        <p:spPr>
          <a:xfrm flipH="1">
            <a:off x="2819400" y="6170613"/>
            <a:ext cx="1371600" cy="304800"/>
          </a:xfrm>
          <a:prstGeom prst="bentUpArrow">
            <a:avLst/>
          </a:prstGeom>
          <a:solidFill>
            <a:srgbClr val="005BD0"/>
          </a:solidFill>
          <a:ln>
            <a:solidFill>
              <a:srgbClr val="FF1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49" name="TextBox 39"/>
          <p:cNvSpPr txBox="1">
            <a:spLocks noChangeArrowheads="1"/>
          </p:cNvSpPr>
          <p:nvPr/>
        </p:nvSpPr>
        <p:spPr bwMode="auto">
          <a:xfrm>
            <a:off x="3276600" y="6181725"/>
            <a:ext cx="33528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i="1"/>
              <a:t>The truth-tables are equal; therefore, the Boolean equations must be equal.</a:t>
            </a:r>
          </a:p>
        </p:txBody>
      </p:sp>
      <p:pic>
        <p:nvPicPr>
          <p:cNvPr id="2150" name="Picture 7"/>
          <p:cNvPicPr preferRelativeResize="0">
            <a:picLocks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16113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6E603-CCA7-45E9-AD9F-CAD0918C256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err="1" smtClean="0"/>
              <a:t>DeMorgan’s</a:t>
            </a:r>
            <a:r>
              <a:rPr lang="en-US" dirty="0" smtClean="0"/>
              <a:t> Theorem #2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3455988" y="3492500"/>
          <a:ext cx="506412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3" name="Equation" r:id="rId4" imgW="507960" imgH="241200" progId="Equation.3">
                  <p:embed/>
                </p:oleObj>
              </mc:Choice>
              <mc:Fallback>
                <p:oleObj name="Equation" r:id="rId4" imgW="50796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5988" y="3492500"/>
                        <a:ext cx="506412" cy="23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609600" y="3427413"/>
          <a:ext cx="190500" cy="20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4" name="Equation" r:id="rId6" imgW="190440" imgH="203040" progId="Equation.3">
                  <p:embed/>
                </p:oleObj>
              </mc:Choice>
              <mc:Fallback>
                <p:oleObj name="Equation" r:id="rId6" imgW="19044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427413"/>
                        <a:ext cx="190500" cy="201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7"/>
          <p:cNvGraphicFramePr>
            <a:graphicFrameLocks noChangeAspect="1"/>
          </p:cNvGraphicFramePr>
          <p:nvPr/>
        </p:nvGraphicFramePr>
        <p:xfrm>
          <a:off x="620713" y="3638550"/>
          <a:ext cx="163512" cy="20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5" name="Equation" r:id="rId8" imgW="164880" imgH="203040" progId="Equation.3">
                  <p:embed/>
                </p:oleObj>
              </mc:Choice>
              <mc:Fallback>
                <p:oleObj name="Equation" r:id="rId8" imgW="16488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3638550"/>
                        <a:ext cx="163512" cy="20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8"/>
          <p:cNvGraphicFramePr>
            <a:graphicFrameLocks noChangeAspect="1"/>
          </p:cNvGraphicFramePr>
          <p:nvPr/>
        </p:nvGraphicFramePr>
        <p:xfrm>
          <a:off x="5105400" y="3186113"/>
          <a:ext cx="190500" cy="20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6" name="Equation" r:id="rId10" imgW="190440" imgH="203040" progId="Equation.3">
                  <p:embed/>
                </p:oleObj>
              </mc:Choice>
              <mc:Fallback>
                <p:oleObj name="Equation" r:id="rId10" imgW="19044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186113"/>
                        <a:ext cx="190500" cy="201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9"/>
          <p:cNvGraphicFramePr>
            <a:graphicFrameLocks noChangeAspect="1"/>
          </p:cNvGraphicFramePr>
          <p:nvPr/>
        </p:nvGraphicFramePr>
        <p:xfrm>
          <a:off x="5119688" y="3708400"/>
          <a:ext cx="163512" cy="20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7" name="Equation" r:id="rId11" imgW="164880" imgH="203040" progId="Equation.3">
                  <p:embed/>
                </p:oleObj>
              </mc:Choice>
              <mc:Fallback>
                <p:oleObj name="Equation" r:id="rId11" imgW="16488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9688" y="3708400"/>
                        <a:ext cx="163512" cy="20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06475" y="4418013"/>
          <a:ext cx="2193926" cy="1706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068"/>
                <a:gridCol w="457068"/>
                <a:gridCol w="639895"/>
                <a:gridCol w="639895"/>
              </a:tblGrid>
              <a:tr h="365692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79" name="Object 15"/>
          <p:cNvGraphicFramePr>
            <a:graphicFrameLocks noChangeAspect="1"/>
          </p:cNvGraphicFramePr>
          <p:nvPr/>
        </p:nvGraphicFramePr>
        <p:xfrm>
          <a:off x="2019300" y="4500563"/>
          <a:ext cx="504825" cy="20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" name="Equation" r:id="rId12" imgW="507960" imgH="203040" progId="Equation.3">
                  <p:embed/>
                </p:oleObj>
              </mc:Choice>
              <mc:Fallback>
                <p:oleObj name="Equation" r:id="rId12" imgW="50796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4500563"/>
                        <a:ext cx="504825" cy="201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16"/>
          <p:cNvGraphicFramePr>
            <a:graphicFrameLocks noChangeAspect="1"/>
          </p:cNvGraphicFramePr>
          <p:nvPr/>
        </p:nvGraphicFramePr>
        <p:xfrm>
          <a:off x="2640013" y="4483100"/>
          <a:ext cx="495300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" name="Equation" r:id="rId14" imgW="507960" imgH="241200" progId="Equation.3">
                  <p:embed/>
                </p:oleObj>
              </mc:Choice>
              <mc:Fallback>
                <p:oleObj name="Equation" r:id="rId14" imgW="507960" imgH="241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3" y="4483100"/>
                        <a:ext cx="495300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17"/>
          <p:cNvGraphicFramePr>
            <a:graphicFrameLocks noChangeAspect="1"/>
          </p:cNvGraphicFramePr>
          <p:nvPr/>
        </p:nvGraphicFramePr>
        <p:xfrm>
          <a:off x="1158875" y="4500563"/>
          <a:ext cx="190500" cy="20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0" name="Equation" r:id="rId16" imgW="190440" imgH="203040" progId="Equation.3">
                  <p:embed/>
                </p:oleObj>
              </mc:Choice>
              <mc:Fallback>
                <p:oleObj name="Equation" r:id="rId16" imgW="190440" imgH="203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4500563"/>
                        <a:ext cx="190500" cy="201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8"/>
          <p:cNvGraphicFramePr>
            <a:graphicFrameLocks noChangeAspect="1"/>
          </p:cNvGraphicFramePr>
          <p:nvPr/>
        </p:nvGraphicFramePr>
        <p:xfrm>
          <a:off x="1604963" y="4500563"/>
          <a:ext cx="163512" cy="20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1" name="Equation" r:id="rId17" imgW="164880" imgH="203040" progId="Equation.3">
                  <p:embed/>
                </p:oleObj>
              </mc:Choice>
              <mc:Fallback>
                <p:oleObj name="Equation" r:id="rId17" imgW="164880" imgH="2030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500563"/>
                        <a:ext cx="163512" cy="201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334000" y="4418013"/>
          <a:ext cx="2468562" cy="1706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141"/>
                <a:gridCol w="457141"/>
                <a:gridCol w="457141"/>
                <a:gridCol w="457141"/>
                <a:gridCol w="639998"/>
              </a:tblGrid>
              <a:tr h="365692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1" marB="4571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83" name="Object 23"/>
          <p:cNvGraphicFramePr>
            <a:graphicFrameLocks noChangeAspect="1"/>
          </p:cNvGraphicFramePr>
          <p:nvPr/>
        </p:nvGraphicFramePr>
        <p:xfrm>
          <a:off x="6180138" y="2536825"/>
          <a:ext cx="75406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2" name="Equation" r:id="rId19" imgW="431640" imgH="241200" progId="Equation.3">
                  <p:embed/>
                </p:oleObj>
              </mc:Choice>
              <mc:Fallback>
                <p:oleObj name="Equation" r:id="rId19" imgW="431640" imgH="2412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0138" y="2536825"/>
                        <a:ext cx="754062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24"/>
          <p:cNvGraphicFramePr>
            <a:graphicFrameLocks noChangeAspect="1"/>
          </p:cNvGraphicFramePr>
          <p:nvPr/>
        </p:nvGraphicFramePr>
        <p:xfrm>
          <a:off x="5486400" y="4508500"/>
          <a:ext cx="190500" cy="20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3" name="Equation" r:id="rId21" imgW="190440" imgH="203040" progId="Equation.3">
                  <p:embed/>
                </p:oleObj>
              </mc:Choice>
              <mc:Fallback>
                <p:oleObj name="Equation" r:id="rId21" imgW="190440" imgH="2030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08500"/>
                        <a:ext cx="190500" cy="20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25"/>
          <p:cNvGraphicFramePr>
            <a:graphicFrameLocks noChangeAspect="1"/>
          </p:cNvGraphicFramePr>
          <p:nvPr/>
        </p:nvGraphicFramePr>
        <p:xfrm>
          <a:off x="5956300" y="4508500"/>
          <a:ext cx="163513" cy="20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4" name="Equation" r:id="rId22" imgW="164880" imgH="203040" progId="Equation.3">
                  <p:embed/>
                </p:oleObj>
              </mc:Choice>
              <mc:Fallback>
                <p:oleObj name="Equation" r:id="rId22" imgW="164880" imgH="2030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6300" y="4508500"/>
                        <a:ext cx="163513" cy="20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9"/>
          <p:cNvGraphicFramePr>
            <a:graphicFrameLocks noChangeAspect="1"/>
          </p:cNvGraphicFramePr>
          <p:nvPr/>
        </p:nvGraphicFramePr>
        <p:xfrm>
          <a:off x="6396038" y="4489450"/>
          <a:ext cx="190500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5" name="Equation" r:id="rId24" imgW="190440" imgH="241200" progId="Equation.3">
                  <p:embed/>
                </p:oleObj>
              </mc:Choice>
              <mc:Fallback>
                <p:oleObj name="Equation" r:id="rId24" imgW="190440" imgH="241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6038" y="4489450"/>
                        <a:ext cx="190500" cy="23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20"/>
          <p:cNvGraphicFramePr>
            <a:graphicFrameLocks noChangeAspect="1"/>
          </p:cNvGraphicFramePr>
          <p:nvPr/>
        </p:nvGraphicFramePr>
        <p:xfrm>
          <a:off x="6858000" y="4489450"/>
          <a:ext cx="163513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6" name="Equation" r:id="rId26" imgW="164880" imgH="241200" progId="Equation.3">
                  <p:embed/>
                </p:oleObj>
              </mc:Choice>
              <mc:Fallback>
                <p:oleObj name="Equation" r:id="rId26" imgW="164880" imgH="241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489450"/>
                        <a:ext cx="163513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Bent-Up Arrow 36"/>
          <p:cNvSpPr/>
          <p:nvPr/>
        </p:nvSpPr>
        <p:spPr>
          <a:xfrm>
            <a:off x="4876800" y="6170613"/>
            <a:ext cx="2747963" cy="304800"/>
          </a:xfrm>
          <a:prstGeom prst="bentUpArrow">
            <a:avLst/>
          </a:prstGeom>
          <a:solidFill>
            <a:srgbClr val="005BD0"/>
          </a:solidFill>
          <a:ln>
            <a:solidFill>
              <a:srgbClr val="FF1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67" name="TextBox 53"/>
          <p:cNvSpPr txBox="1">
            <a:spLocks noChangeArrowheads="1"/>
          </p:cNvSpPr>
          <p:nvPr/>
        </p:nvSpPr>
        <p:spPr bwMode="auto">
          <a:xfrm>
            <a:off x="381000" y="2014538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i="1"/>
              <a:t>Proof</a:t>
            </a:r>
          </a:p>
        </p:txBody>
      </p:sp>
      <p:graphicFrame>
        <p:nvGraphicFramePr>
          <p:cNvPr id="3088" name="Object 28"/>
          <p:cNvGraphicFramePr>
            <a:graphicFrameLocks noChangeAspect="1"/>
          </p:cNvGraphicFramePr>
          <p:nvPr/>
        </p:nvGraphicFramePr>
        <p:xfrm>
          <a:off x="3505200" y="1354138"/>
          <a:ext cx="22399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7" name="Equation" r:id="rId28" imgW="1117440" imgH="241200" progId="Equation.3">
                  <p:embed/>
                </p:oleObj>
              </mc:Choice>
              <mc:Fallback>
                <p:oleObj name="Equation" r:id="rId28" imgW="1117440" imgH="2412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354138"/>
                        <a:ext cx="223996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Bent-Up Arrow 48"/>
          <p:cNvSpPr/>
          <p:nvPr/>
        </p:nvSpPr>
        <p:spPr>
          <a:xfrm flipH="1">
            <a:off x="2819400" y="6170613"/>
            <a:ext cx="1371600" cy="304800"/>
          </a:xfrm>
          <a:prstGeom prst="bentUpArrow">
            <a:avLst/>
          </a:prstGeom>
          <a:solidFill>
            <a:srgbClr val="005BD0"/>
          </a:solidFill>
          <a:ln>
            <a:solidFill>
              <a:srgbClr val="FF1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69" name="TextBox 39"/>
          <p:cNvSpPr txBox="1">
            <a:spLocks noChangeArrowheads="1"/>
          </p:cNvSpPr>
          <p:nvPr/>
        </p:nvSpPr>
        <p:spPr bwMode="auto">
          <a:xfrm>
            <a:off x="3276600" y="6181725"/>
            <a:ext cx="33528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i="1"/>
              <a:t>The truth-tables are equal; therefore, the Boolean equations must be equal.</a:t>
            </a:r>
          </a:p>
        </p:txBody>
      </p:sp>
      <p:pic>
        <p:nvPicPr>
          <p:cNvPr id="3170" name="Picture 7"/>
          <p:cNvPicPr preferRelativeResize="0">
            <a:picLocks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16113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1" name="Picture 23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40113"/>
            <a:ext cx="25908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2" name="Picture 24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263" y="3152775"/>
            <a:ext cx="249555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89" name="Object 10"/>
          <p:cNvGraphicFramePr>
            <a:graphicFrameLocks noChangeAspect="1"/>
          </p:cNvGraphicFramePr>
          <p:nvPr/>
        </p:nvGraphicFramePr>
        <p:xfrm>
          <a:off x="6011863" y="2971800"/>
          <a:ext cx="190500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" name="Equation" r:id="rId33" imgW="190440" imgH="241200" progId="Equation.3">
                  <p:embed/>
                </p:oleObj>
              </mc:Choice>
              <mc:Fallback>
                <p:oleObj name="Equation" r:id="rId33" imgW="190440" imgH="24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2971800"/>
                        <a:ext cx="190500" cy="23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0" name="Object 11"/>
          <p:cNvGraphicFramePr>
            <a:graphicFrameLocks noChangeAspect="1"/>
          </p:cNvGraphicFramePr>
          <p:nvPr/>
        </p:nvGraphicFramePr>
        <p:xfrm>
          <a:off x="6027738" y="3505200"/>
          <a:ext cx="163512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9" name="Equation" r:id="rId34" imgW="164880" imgH="241200" progId="Equation.3">
                  <p:embed/>
                </p:oleObj>
              </mc:Choice>
              <mc:Fallback>
                <p:oleObj name="Equation" r:id="rId34" imgW="16488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7738" y="3505200"/>
                        <a:ext cx="163512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" name="Object 12"/>
          <p:cNvGraphicFramePr>
            <a:graphicFrameLocks noChangeAspect="1"/>
          </p:cNvGraphicFramePr>
          <p:nvPr/>
        </p:nvGraphicFramePr>
        <p:xfrm>
          <a:off x="7810500" y="3427413"/>
          <a:ext cx="430213" cy="23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0" name="Equation" r:id="rId35" imgW="431640" imgH="241200" progId="Equation.3">
                  <p:embed/>
                </p:oleObj>
              </mc:Choice>
              <mc:Fallback>
                <p:oleObj name="Equation" r:id="rId35" imgW="43164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0" y="3427413"/>
                        <a:ext cx="430213" cy="239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" name="Object 5"/>
          <p:cNvGraphicFramePr>
            <a:graphicFrameLocks noChangeAspect="1"/>
          </p:cNvGraphicFramePr>
          <p:nvPr/>
        </p:nvGraphicFramePr>
        <p:xfrm>
          <a:off x="1363663" y="3317875"/>
          <a:ext cx="504825" cy="20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1" name="Equation" r:id="rId37" imgW="507960" imgH="203040" progId="Equation.3">
                  <p:embed/>
                </p:oleObj>
              </mc:Choice>
              <mc:Fallback>
                <p:oleObj name="Equation" r:id="rId37" imgW="50796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3" y="3317875"/>
                        <a:ext cx="504825" cy="20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3" name="Object 27"/>
          <p:cNvGraphicFramePr>
            <a:graphicFrameLocks noChangeAspect="1"/>
          </p:cNvGraphicFramePr>
          <p:nvPr/>
        </p:nvGraphicFramePr>
        <p:xfrm>
          <a:off x="1558925" y="2536825"/>
          <a:ext cx="88106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2" name="Equation" r:id="rId39" imgW="507960" imgH="241200" progId="Equation.3">
                  <p:embed/>
                </p:oleObj>
              </mc:Choice>
              <mc:Fallback>
                <p:oleObj name="Equation" r:id="rId39" imgW="507960" imgH="2412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925" y="2536825"/>
                        <a:ext cx="881063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Down Arrow 46"/>
          <p:cNvSpPr/>
          <p:nvPr/>
        </p:nvSpPr>
        <p:spPr>
          <a:xfrm>
            <a:off x="1711325" y="2971800"/>
            <a:ext cx="609600" cy="1370013"/>
          </a:xfrm>
          <a:prstGeom prst="downArrow">
            <a:avLst/>
          </a:prstGeom>
          <a:solidFill>
            <a:srgbClr val="005BD0">
              <a:alpha val="25000"/>
            </a:srgbClr>
          </a:solidFill>
          <a:ln>
            <a:solidFill>
              <a:srgbClr val="005BD0">
                <a:alpha val="2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Down Arrow 47"/>
          <p:cNvSpPr/>
          <p:nvPr/>
        </p:nvSpPr>
        <p:spPr>
          <a:xfrm>
            <a:off x="6248400" y="2971800"/>
            <a:ext cx="609600" cy="1370013"/>
          </a:xfrm>
          <a:prstGeom prst="downArrow">
            <a:avLst/>
          </a:prstGeom>
          <a:solidFill>
            <a:srgbClr val="005BD0">
              <a:alpha val="25000"/>
            </a:srgbClr>
          </a:solidFill>
          <a:ln>
            <a:solidFill>
              <a:srgbClr val="005BD0">
                <a:alpha val="2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1DEE-CDC6-4151-9336-FB951AE312E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3094" name="Object 12"/>
          <p:cNvGraphicFramePr>
            <a:graphicFrameLocks noChangeAspect="1"/>
          </p:cNvGraphicFramePr>
          <p:nvPr/>
        </p:nvGraphicFramePr>
        <p:xfrm>
          <a:off x="7305675" y="4476750"/>
          <a:ext cx="430213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3" name="Equation" r:id="rId41" imgW="431640" imgH="241200" progId="Equation.3">
                  <p:embed/>
                </p:oleObj>
              </mc:Choice>
              <mc:Fallback>
                <p:oleObj name="Equation" r:id="rId41" imgW="43164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5675" y="4476750"/>
                        <a:ext cx="430213" cy="23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-8844" y="0"/>
            <a:ext cx="9152844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457200" y="2133600"/>
          <a:ext cx="1270000" cy="329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4" imgW="1269720" imgH="3288960" progId="Equation.3">
                  <p:embed/>
                </p:oleObj>
              </mc:Choice>
              <mc:Fallback>
                <p:oleObj name="Equation" r:id="rId4" imgW="1269720" imgH="3288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133600"/>
                        <a:ext cx="1270000" cy="329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28"/>
          <p:cNvGraphicFramePr>
            <a:graphicFrameLocks noChangeAspect="1"/>
          </p:cNvGraphicFramePr>
          <p:nvPr/>
        </p:nvGraphicFramePr>
        <p:xfrm>
          <a:off x="3048000" y="2136775"/>
          <a:ext cx="3976688" cy="445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6" imgW="3962160" imgH="4444920" progId="Equation.3">
                  <p:embed/>
                </p:oleObj>
              </mc:Choice>
              <mc:Fallback>
                <p:oleObj name="Equation" r:id="rId6" imgW="3962160" imgH="444492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136775"/>
                        <a:ext cx="3976688" cy="445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Straight Connector 40"/>
          <p:cNvCxnSpPr/>
          <p:nvPr/>
        </p:nvCxnSpPr>
        <p:spPr>
          <a:xfrm rot="5400000">
            <a:off x="228601" y="4341812"/>
            <a:ext cx="4419600" cy="3175"/>
          </a:xfrm>
          <a:prstGeom prst="line">
            <a:avLst/>
          </a:prstGeom>
          <a:ln w="38100">
            <a:solidFill>
              <a:srgbClr val="005BD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ight Brace 41"/>
          <p:cNvSpPr/>
          <p:nvPr/>
        </p:nvSpPr>
        <p:spPr>
          <a:xfrm>
            <a:off x="4900613" y="2103438"/>
            <a:ext cx="304800" cy="639762"/>
          </a:xfrm>
          <a:prstGeom prst="rightBrace">
            <a:avLst/>
          </a:prstGeom>
          <a:ln w="12700">
            <a:solidFill>
              <a:srgbClr val="005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3" name="Right Brace 42"/>
          <p:cNvSpPr/>
          <p:nvPr/>
        </p:nvSpPr>
        <p:spPr>
          <a:xfrm>
            <a:off x="5808663" y="2851150"/>
            <a:ext cx="304800" cy="639763"/>
          </a:xfrm>
          <a:prstGeom prst="rightBrace">
            <a:avLst/>
          </a:prstGeom>
          <a:ln w="12700">
            <a:solidFill>
              <a:srgbClr val="005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4" name="Right Brace 43"/>
          <p:cNvSpPr/>
          <p:nvPr/>
        </p:nvSpPr>
        <p:spPr>
          <a:xfrm>
            <a:off x="7010400" y="3551238"/>
            <a:ext cx="304800" cy="639762"/>
          </a:xfrm>
          <a:prstGeom prst="rightBrace">
            <a:avLst/>
          </a:prstGeom>
          <a:ln w="12700">
            <a:solidFill>
              <a:srgbClr val="005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5" name="Right Brace 44"/>
          <p:cNvSpPr/>
          <p:nvPr/>
        </p:nvSpPr>
        <p:spPr>
          <a:xfrm>
            <a:off x="5029200" y="4343400"/>
            <a:ext cx="304800" cy="1463675"/>
          </a:xfrm>
          <a:prstGeom prst="rightBrace">
            <a:avLst/>
          </a:prstGeom>
          <a:ln w="12700">
            <a:solidFill>
              <a:srgbClr val="005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106" name="TextBox 27"/>
          <p:cNvSpPr txBox="1">
            <a:spLocks noChangeArrowheads="1"/>
          </p:cNvSpPr>
          <p:nvPr/>
        </p:nvSpPr>
        <p:spPr bwMode="auto">
          <a:xfrm flipH="1">
            <a:off x="5181600" y="2216150"/>
            <a:ext cx="1295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Commutative Law</a:t>
            </a:r>
          </a:p>
        </p:txBody>
      </p:sp>
      <p:sp>
        <p:nvSpPr>
          <p:cNvPr id="4107" name="TextBox 8"/>
          <p:cNvSpPr txBox="1">
            <a:spLocks noChangeArrowheads="1"/>
          </p:cNvSpPr>
          <p:nvPr/>
        </p:nvSpPr>
        <p:spPr bwMode="auto">
          <a:xfrm flipH="1">
            <a:off x="6096000" y="2981325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Associative Law</a:t>
            </a:r>
          </a:p>
        </p:txBody>
      </p:sp>
      <p:sp>
        <p:nvSpPr>
          <p:cNvPr id="4108" name="TextBox 8"/>
          <p:cNvSpPr txBox="1">
            <a:spLocks noChangeArrowheads="1"/>
          </p:cNvSpPr>
          <p:nvPr/>
        </p:nvSpPr>
        <p:spPr bwMode="auto">
          <a:xfrm flipH="1">
            <a:off x="7315200" y="3668713"/>
            <a:ext cx="1066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Distributive Law</a:t>
            </a:r>
          </a:p>
        </p:txBody>
      </p:sp>
      <p:sp>
        <p:nvSpPr>
          <p:cNvPr id="4109" name="TextBox 10"/>
          <p:cNvSpPr txBox="1">
            <a:spLocks noChangeArrowheads="1"/>
          </p:cNvSpPr>
          <p:nvPr/>
        </p:nvSpPr>
        <p:spPr bwMode="auto">
          <a:xfrm flipH="1">
            <a:off x="5334000" y="4829175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Consensus Theorem</a:t>
            </a:r>
          </a:p>
        </p:txBody>
      </p:sp>
      <p:sp>
        <p:nvSpPr>
          <p:cNvPr id="4110" name="TextBox 13"/>
          <p:cNvSpPr txBox="1">
            <a:spLocks noChangeArrowheads="1"/>
          </p:cNvSpPr>
          <p:nvPr/>
        </p:nvSpPr>
        <p:spPr bwMode="auto">
          <a:xfrm>
            <a:off x="1828800" y="1371600"/>
            <a:ext cx="5551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Boolean &amp; DeMorgan’s Theorems</a:t>
            </a:r>
          </a:p>
        </p:txBody>
      </p:sp>
      <p:sp>
        <p:nvSpPr>
          <p:cNvPr id="15" name="Right Brace 14"/>
          <p:cNvSpPr/>
          <p:nvPr/>
        </p:nvSpPr>
        <p:spPr>
          <a:xfrm>
            <a:off x="4800600" y="5913438"/>
            <a:ext cx="304800" cy="639762"/>
          </a:xfrm>
          <a:prstGeom prst="rightBrace">
            <a:avLst/>
          </a:prstGeom>
          <a:ln w="12700">
            <a:solidFill>
              <a:srgbClr val="FF17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112" name="TextBox 8"/>
          <p:cNvSpPr txBox="1">
            <a:spLocks noChangeArrowheads="1"/>
          </p:cNvSpPr>
          <p:nvPr/>
        </p:nvSpPr>
        <p:spPr bwMode="auto">
          <a:xfrm flipH="1">
            <a:off x="4987925" y="6065838"/>
            <a:ext cx="1295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>
                <a:solidFill>
                  <a:srgbClr val="FF0000"/>
                </a:solidFill>
              </a:rPr>
              <a:t>DeMorgan’s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2376C-4216-4285-B1B5-FD768901E1F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err="1" smtClean="0"/>
              <a:t>DeMorgan</a:t>
            </a:r>
            <a:r>
              <a:rPr lang="en-US" dirty="0" smtClean="0"/>
              <a:t> Shortcut</a:t>
            </a:r>
          </a:p>
        </p:txBody>
      </p:sp>
      <p:sp>
        <p:nvSpPr>
          <p:cNvPr id="5125" name="TextBox 79"/>
          <p:cNvSpPr txBox="1">
            <a:spLocks noChangeArrowheads="1"/>
          </p:cNvSpPr>
          <p:nvPr/>
        </p:nvSpPr>
        <p:spPr bwMode="auto">
          <a:xfrm>
            <a:off x="400050" y="1447800"/>
            <a:ext cx="84137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BREAK THE LINE, CHANGE THE SIGN</a:t>
            </a:r>
          </a:p>
          <a:p>
            <a:pPr lvl="1" eaLnBrk="1" hangingPunct="1"/>
            <a:r>
              <a:rPr lang="en-US" sz="2200" dirty="0"/>
              <a:t>Break the </a:t>
            </a:r>
            <a:r>
              <a:rPr lang="en-US" sz="2200" i="1" u="sng" dirty="0"/>
              <a:t>LINE</a:t>
            </a:r>
            <a:r>
              <a:rPr lang="en-US" sz="2200" dirty="0"/>
              <a:t> over the two variables, </a:t>
            </a:r>
          </a:p>
          <a:p>
            <a:pPr lvl="1" eaLnBrk="1" hangingPunct="1"/>
            <a:r>
              <a:rPr lang="en-US" sz="2200" dirty="0"/>
              <a:t>and change the </a:t>
            </a:r>
            <a:r>
              <a:rPr lang="en-US" sz="2200" i="1" u="sng" dirty="0"/>
              <a:t>SIGN</a:t>
            </a:r>
            <a:r>
              <a:rPr lang="en-US" sz="2200" dirty="0"/>
              <a:t> directly under the line.</a:t>
            </a:r>
            <a:endParaRPr lang="en-US" sz="2200" i="1" dirty="0"/>
          </a:p>
        </p:txBody>
      </p:sp>
      <p:grpSp>
        <p:nvGrpSpPr>
          <p:cNvPr id="5126" name="Group 14"/>
          <p:cNvGrpSpPr>
            <a:grpSpLocks/>
          </p:cNvGrpSpPr>
          <p:nvPr/>
        </p:nvGrpSpPr>
        <p:grpSpPr bwMode="auto">
          <a:xfrm>
            <a:off x="762000" y="3124200"/>
            <a:ext cx="8077200" cy="1219200"/>
            <a:chOff x="762000" y="2743200"/>
            <a:chExt cx="8077200" cy="1219200"/>
          </a:xfrm>
        </p:grpSpPr>
        <p:grpSp>
          <p:nvGrpSpPr>
            <p:cNvPr id="5132" name="Group 10"/>
            <p:cNvGrpSpPr>
              <a:grpSpLocks/>
            </p:cNvGrpSpPr>
            <p:nvPr/>
          </p:nvGrpSpPr>
          <p:grpSpPr bwMode="auto">
            <a:xfrm>
              <a:off x="762000" y="2743200"/>
              <a:ext cx="2239963" cy="1219200"/>
              <a:chOff x="762000" y="2743200"/>
              <a:chExt cx="2239963" cy="1219200"/>
            </a:xfrm>
          </p:grpSpPr>
          <p:graphicFrame>
            <p:nvGraphicFramePr>
              <p:cNvPr id="5123" name="Object 28"/>
              <p:cNvGraphicFramePr>
                <a:graphicFrameLocks noChangeAspect="1"/>
              </p:cNvGraphicFramePr>
              <p:nvPr/>
            </p:nvGraphicFramePr>
            <p:xfrm>
              <a:off x="762000" y="2743200"/>
              <a:ext cx="2239963" cy="4857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49" name="Equation" r:id="rId4" imgW="1117440" imgH="241200" progId="Equation.3">
                      <p:embed/>
                    </p:oleObj>
                  </mc:Choice>
                  <mc:Fallback>
                    <p:oleObj name="Equation" r:id="rId4" imgW="1117440" imgH="241200" progId="Equation.3">
                      <p:embed/>
                      <p:pic>
                        <p:nvPicPr>
                          <p:cNvPr id="0" name="Object 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62000" y="2743200"/>
                            <a:ext cx="2239963" cy="4857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" name="U-Turn Arrow 6"/>
              <p:cNvSpPr/>
              <p:nvPr/>
            </p:nvSpPr>
            <p:spPr>
              <a:xfrm flipV="1">
                <a:off x="1143000" y="2767013"/>
                <a:ext cx="1573213" cy="1195387"/>
              </a:xfrm>
              <a:prstGeom prst="uturnArrow">
                <a:avLst>
                  <a:gd name="adj1" fmla="val 12451"/>
                  <a:gd name="adj2" fmla="val 18084"/>
                  <a:gd name="adj3" fmla="val 25000"/>
                  <a:gd name="adj4" fmla="val 43750"/>
                  <a:gd name="adj5" fmla="val 62896"/>
                </a:avLst>
              </a:prstGeom>
              <a:solidFill>
                <a:srgbClr val="005BD0">
                  <a:alpha val="25098"/>
                </a:srgbClr>
              </a:solidFill>
              <a:ln>
                <a:solidFill>
                  <a:srgbClr val="005BD0">
                    <a:alpha val="2509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133" name="TextBox 79"/>
            <p:cNvSpPr txBox="1">
              <a:spLocks noChangeArrowheads="1"/>
            </p:cNvSpPr>
            <p:nvPr/>
          </p:nvSpPr>
          <p:spPr bwMode="auto">
            <a:xfrm>
              <a:off x="3429000" y="2844800"/>
              <a:ext cx="5410200" cy="1006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For Theorem #14A, break the line, and change the AND function to an OR function. Be sure to keep the lines over the variables.</a:t>
              </a:r>
              <a:endParaRPr lang="en-US" sz="2800"/>
            </a:p>
          </p:txBody>
        </p:sp>
      </p:grpSp>
      <p:grpSp>
        <p:nvGrpSpPr>
          <p:cNvPr id="5127" name="Group 13"/>
          <p:cNvGrpSpPr>
            <a:grpSpLocks/>
          </p:cNvGrpSpPr>
          <p:nvPr/>
        </p:nvGrpSpPr>
        <p:grpSpPr bwMode="auto">
          <a:xfrm>
            <a:off x="762000" y="4876800"/>
            <a:ext cx="8077200" cy="1219200"/>
            <a:chOff x="762000" y="5257800"/>
            <a:chExt cx="8077200" cy="1219200"/>
          </a:xfrm>
        </p:grpSpPr>
        <p:grpSp>
          <p:nvGrpSpPr>
            <p:cNvPr id="5129" name="Group 11"/>
            <p:cNvGrpSpPr>
              <a:grpSpLocks/>
            </p:cNvGrpSpPr>
            <p:nvPr/>
          </p:nvGrpSpPr>
          <p:grpSpPr bwMode="auto">
            <a:xfrm>
              <a:off x="762000" y="5257800"/>
              <a:ext cx="2239963" cy="1219200"/>
              <a:chOff x="762000" y="5257800"/>
              <a:chExt cx="2239963" cy="1219200"/>
            </a:xfrm>
          </p:grpSpPr>
          <p:graphicFrame>
            <p:nvGraphicFramePr>
              <p:cNvPr id="5122" name="Object 3"/>
              <p:cNvGraphicFramePr>
                <a:graphicFrameLocks noChangeAspect="1"/>
              </p:cNvGraphicFramePr>
              <p:nvPr/>
            </p:nvGraphicFramePr>
            <p:xfrm>
              <a:off x="762000" y="5257800"/>
              <a:ext cx="2239963" cy="4857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50" name="Equation" r:id="rId6" imgW="1117440" imgH="241200" progId="Equation.3">
                      <p:embed/>
                    </p:oleObj>
                  </mc:Choice>
                  <mc:Fallback>
                    <p:oleObj name="Equation" r:id="rId6" imgW="1117440" imgH="241200" progId="Equation.3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62000" y="5257800"/>
                            <a:ext cx="2239963" cy="4857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" name="U-Turn Arrow 9"/>
              <p:cNvSpPr/>
              <p:nvPr/>
            </p:nvSpPr>
            <p:spPr>
              <a:xfrm flipV="1">
                <a:off x="1222375" y="5281613"/>
                <a:ext cx="1573213" cy="1195387"/>
              </a:xfrm>
              <a:prstGeom prst="uturnArrow">
                <a:avLst>
                  <a:gd name="adj1" fmla="val 12451"/>
                  <a:gd name="adj2" fmla="val 18084"/>
                  <a:gd name="adj3" fmla="val 25000"/>
                  <a:gd name="adj4" fmla="val 43750"/>
                  <a:gd name="adj5" fmla="val 62896"/>
                </a:avLst>
              </a:prstGeom>
              <a:solidFill>
                <a:srgbClr val="005BD0">
                  <a:alpha val="25098"/>
                </a:srgbClr>
              </a:solidFill>
              <a:ln>
                <a:solidFill>
                  <a:srgbClr val="005BD0">
                    <a:alpha val="2509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130" name="TextBox 79"/>
            <p:cNvSpPr txBox="1">
              <a:spLocks noChangeArrowheads="1"/>
            </p:cNvSpPr>
            <p:nvPr/>
          </p:nvSpPr>
          <p:spPr bwMode="auto">
            <a:xfrm>
              <a:off x="3429000" y="5359400"/>
              <a:ext cx="5410200" cy="1006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For Theorem #14B, break the line, and change the OR function to an AND function. Be sure to keep the lines over the variables.</a:t>
              </a:r>
              <a:endParaRPr lang="en-US" sz="2800"/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8F18F-9072-48F1-842D-3162256F1EA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DeMorgan’s</a:t>
            </a:r>
            <a:r>
              <a:rPr lang="en-US" dirty="0" smtClean="0"/>
              <a:t>: Example #1</a:t>
            </a: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76962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400" i="1"/>
              <a:t>Example</a:t>
            </a:r>
            <a:endParaRPr lang="en-US" sz="2400"/>
          </a:p>
          <a:p>
            <a:pPr lvl="1" eaLnBrk="1" hangingPunct="1"/>
            <a:r>
              <a:rPr lang="en-US" sz="2400"/>
              <a:t>Simplify the following Boolean expression and note the Boolean or DeMorgan’s theorem used at each step. Put the answer in SOP form.</a:t>
            </a:r>
          </a:p>
        </p:txBody>
      </p:sp>
      <p:graphicFrame>
        <p:nvGraphicFramePr>
          <p:cNvPr id="6146" name="Object 9"/>
          <p:cNvGraphicFramePr>
            <a:graphicFrameLocks noChangeAspect="1"/>
          </p:cNvGraphicFramePr>
          <p:nvPr/>
        </p:nvGraphicFramePr>
        <p:xfrm>
          <a:off x="2592388" y="3465513"/>
          <a:ext cx="2513012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4" imgW="1650960" imgH="355320" progId="Equation.3">
                  <p:embed/>
                </p:oleObj>
              </mc:Choice>
              <mc:Fallback>
                <p:oleObj name="Equation" r:id="rId4" imgW="1650960" imgH="3553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388" y="3465513"/>
                        <a:ext cx="2513012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41EDC-D443-4263-8267-A137C680B06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DeMorgan’s</a:t>
            </a:r>
            <a:r>
              <a:rPr lang="en-US" dirty="0" smtClean="0"/>
              <a:t>: Example #1</a:t>
            </a:r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7696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200" i="1"/>
              <a:t>Example</a:t>
            </a:r>
            <a:endParaRPr lang="en-US" sz="2200"/>
          </a:p>
          <a:p>
            <a:pPr lvl="1" eaLnBrk="1" hangingPunct="1"/>
            <a:r>
              <a:rPr lang="en-US" sz="2200"/>
              <a:t>Simplify the following Boolean expression and note the Boolean or DeMorgan’s theorem used at each step. Put the answer in SOP form.</a:t>
            </a:r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457200" y="3416300"/>
            <a:ext cx="1295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200" i="1"/>
              <a:t>Solution</a:t>
            </a:r>
            <a:endParaRPr lang="en-US" sz="2200"/>
          </a:p>
        </p:txBody>
      </p:sp>
      <p:graphicFrame>
        <p:nvGraphicFramePr>
          <p:cNvPr id="7170" name="Object 71"/>
          <p:cNvGraphicFramePr>
            <a:graphicFrameLocks noChangeAspect="1"/>
          </p:cNvGraphicFramePr>
          <p:nvPr/>
        </p:nvGraphicFramePr>
        <p:xfrm>
          <a:off x="990600" y="3802063"/>
          <a:ext cx="2668588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4" imgW="1752480" imgH="2057400" progId="Equation.3">
                  <p:embed/>
                </p:oleObj>
              </mc:Choice>
              <mc:Fallback>
                <p:oleObj name="Equation" r:id="rId4" imgW="1752480" imgH="205740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02063"/>
                        <a:ext cx="2668588" cy="287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ounded Rectangle 16"/>
          <p:cNvSpPr/>
          <p:nvPr/>
        </p:nvSpPr>
        <p:spPr>
          <a:xfrm>
            <a:off x="838200" y="6240463"/>
            <a:ext cx="1981200" cy="457200"/>
          </a:xfrm>
          <a:prstGeom prst="roundRect">
            <a:avLst/>
          </a:prstGeom>
          <a:noFill/>
          <a:ln>
            <a:solidFill>
              <a:srgbClr val="005B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176" name="TextBox 15"/>
          <p:cNvSpPr txBox="1">
            <a:spLocks noChangeArrowheads="1"/>
          </p:cNvSpPr>
          <p:nvPr/>
        </p:nvSpPr>
        <p:spPr bwMode="auto">
          <a:xfrm>
            <a:off x="3705225" y="4495800"/>
            <a:ext cx="36607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2300"/>
              </a:spcAft>
            </a:pPr>
            <a:r>
              <a:rPr lang="en-US"/>
              <a:t>; Theorem #14A</a:t>
            </a:r>
          </a:p>
          <a:p>
            <a:pPr eaLnBrk="1" hangingPunct="1">
              <a:spcAft>
                <a:spcPts val="2300"/>
              </a:spcAft>
            </a:pPr>
            <a:r>
              <a:rPr lang="en-US"/>
              <a:t>; Theorem #9 &amp; #14B</a:t>
            </a:r>
          </a:p>
          <a:p>
            <a:pPr eaLnBrk="1" hangingPunct="1">
              <a:spcAft>
                <a:spcPts val="2300"/>
              </a:spcAft>
            </a:pPr>
            <a:r>
              <a:rPr lang="en-US"/>
              <a:t>; Theorem #9</a:t>
            </a:r>
          </a:p>
          <a:p>
            <a:pPr eaLnBrk="1" hangingPunct="1"/>
            <a:r>
              <a:rPr lang="en-US"/>
              <a:t>; Rewritten without  AND symbols </a:t>
            </a:r>
          </a:p>
          <a:p>
            <a:pPr eaLnBrk="1" hangingPunct="1">
              <a:spcAft>
                <a:spcPts val="2300"/>
              </a:spcAft>
            </a:pPr>
            <a:r>
              <a:rPr lang="en-US"/>
              <a:t>  and parentheses</a:t>
            </a:r>
          </a:p>
        </p:txBody>
      </p:sp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3124200" y="3008313"/>
          <a:ext cx="2513013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6" imgW="1650960" imgH="355320" progId="Equation.3">
                  <p:embed/>
                </p:oleObj>
              </mc:Choice>
              <mc:Fallback>
                <p:oleObj name="Equation" r:id="rId6" imgW="1650960" imgH="3553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008313"/>
                        <a:ext cx="2513013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9FE26-88BF-4DB7-A2ED-CF738196F4F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 PLTW - White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LTW - GHZ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PLTW - GHZ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 PLTW - White</Template>
  <TotalTime>2964</TotalTime>
  <Words>838</Words>
  <Application>Microsoft Office PowerPoint</Application>
  <PresentationFormat>On-screen Show (4:3)</PresentationFormat>
  <Paragraphs>215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DE PLTW - White</vt:lpstr>
      <vt:lpstr>1_Custom Design</vt:lpstr>
      <vt:lpstr>2_Custom Design</vt:lpstr>
      <vt:lpstr>Theme1</vt:lpstr>
      <vt:lpstr>PLTW - GHZ</vt:lpstr>
      <vt:lpstr>1_Theme1</vt:lpstr>
      <vt:lpstr>2_Theme1</vt:lpstr>
      <vt:lpstr>1_PLTW - GHZ</vt:lpstr>
      <vt:lpstr>3_Theme1</vt:lpstr>
      <vt:lpstr>Equation</vt:lpstr>
      <vt:lpstr>PowerPoint Presentation</vt:lpstr>
      <vt:lpstr>DeMorgan’s Theorems</vt:lpstr>
      <vt:lpstr>Augustus DeMorgan</vt:lpstr>
      <vt:lpstr>DeMorgan’s Theorem #1</vt:lpstr>
      <vt:lpstr>DeMorgan’s Theorem #2</vt:lpstr>
      <vt:lpstr>Summary</vt:lpstr>
      <vt:lpstr>DeMorgan Shortcut</vt:lpstr>
      <vt:lpstr>DeMorgan’s: Example #1</vt:lpstr>
      <vt:lpstr>DeMorgan’s: Example #1</vt:lpstr>
      <vt:lpstr>DeMorgan’s: Example #2</vt:lpstr>
      <vt:lpstr>DeMorgan’s: Example #2</vt:lpstr>
    </vt:vector>
  </TitlesOfParts>
  <Manager>Jason Rausch</Manager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DeMorgan's Theorems</dc:title>
  <dc:subject>Digital Electronics - PLTW</dc:subject>
  <dc:creator>DE Revision Team</dc:creator>
  <cp:keywords>Presentation</cp:keywords>
  <cp:lastModifiedBy>Kristen Champion-Terrell</cp:lastModifiedBy>
  <cp:revision>235</cp:revision>
  <dcterms:created xsi:type="dcterms:W3CDTF">2008-01-16T13:36:47Z</dcterms:created>
  <dcterms:modified xsi:type="dcterms:W3CDTF">2014-02-13T09:19:27Z</dcterms:modified>
</cp:coreProperties>
</file>