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9" r:id="rId2"/>
    <p:sldMasterId id="2147483708" r:id="rId3"/>
  </p:sldMasterIdLst>
  <p:notesMasterIdLst>
    <p:notesMasterId r:id="rId36"/>
  </p:notesMasterIdLst>
  <p:handoutMasterIdLst>
    <p:handoutMasterId r:id="rId37"/>
  </p:handoutMasterIdLst>
  <p:sldIdLst>
    <p:sldId id="296" r:id="rId4"/>
    <p:sldId id="273" r:id="rId5"/>
    <p:sldId id="265" r:id="rId6"/>
    <p:sldId id="266" r:id="rId7"/>
    <p:sldId id="274" r:id="rId8"/>
    <p:sldId id="267" r:id="rId9"/>
    <p:sldId id="270" r:id="rId10"/>
    <p:sldId id="268" r:id="rId11"/>
    <p:sldId id="275" r:id="rId12"/>
    <p:sldId id="276" r:id="rId13"/>
    <p:sldId id="269" r:id="rId14"/>
    <p:sldId id="279" r:id="rId15"/>
    <p:sldId id="278" r:id="rId16"/>
    <p:sldId id="281" r:id="rId17"/>
    <p:sldId id="292" r:id="rId18"/>
    <p:sldId id="293" r:id="rId19"/>
    <p:sldId id="294" r:id="rId20"/>
    <p:sldId id="295" r:id="rId21"/>
    <p:sldId id="283" r:id="rId22"/>
    <p:sldId id="284" r:id="rId23"/>
    <p:sldId id="285" r:id="rId24"/>
    <p:sldId id="282" r:id="rId25"/>
    <p:sldId id="290" r:id="rId26"/>
    <p:sldId id="286" r:id="rId27"/>
    <p:sldId id="280" r:id="rId28"/>
    <p:sldId id="287" r:id="rId29"/>
    <p:sldId id="288" r:id="rId30"/>
    <p:sldId id="289" r:id="rId31"/>
    <p:sldId id="261" r:id="rId32"/>
    <p:sldId id="262" r:id="rId33"/>
    <p:sldId id="272" r:id="rId34"/>
    <p:sldId id="271"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7" autoAdjust="0"/>
    <p:restoredTop sz="91829" autoAdjust="0"/>
  </p:normalViewPr>
  <p:slideViewPr>
    <p:cSldViewPr>
      <p:cViewPr>
        <p:scale>
          <a:sx n="70" d="100"/>
          <a:sy n="70" d="100"/>
        </p:scale>
        <p:origin x="-129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2.wmf"/><Relationship Id="rId4"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3333FF"/>
                </a:solidFill>
              </a:defRPr>
            </a:lvl1pPr>
          </a:lstStyle>
          <a:p>
            <a:pPr>
              <a:defRPr/>
            </a:pPr>
            <a:r>
              <a:rPr lang="en-US"/>
              <a:t>Introduction to Thermodynamics</a:t>
            </a:r>
          </a:p>
        </p:txBody>
      </p:sp>
      <p:sp>
        <p:nvSpPr>
          <p:cNvPr id="3075" name="Rectangle 3"/>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3399"/>
                </a:solidFill>
              </a:defRPr>
            </a:lvl1pPr>
          </a:lstStyle>
          <a:p>
            <a:pPr>
              <a:defRPr/>
            </a:pPr>
            <a:r>
              <a:rPr lang="en-US"/>
              <a:t>Principles Of Engineering</a:t>
            </a:r>
            <a:r>
              <a:rPr lang="en-US" baseline="30000"/>
              <a:t>TM</a:t>
            </a:r>
          </a:p>
          <a:p>
            <a:pPr>
              <a:defRPr/>
            </a:pPr>
            <a:r>
              <a:rPr lang="en-US"/>
              <a:t>Unit 1 – Lesson </a:t>
            </a:r>
            <a:r>
              <a:rPr lang="en-US" smtClean="0"/>
              <a:t>1.3 </a:t>
            </a:r>
            <a:r>
              <a:rPr lang="en-US"/>
              <a:t>Energy </a:t>
            </a:r>
            <a:r>
              <a:rPr lang="en-US" smtClean="0"/>
              <a:t>Applications</a:t>
            </a:r>
            <a:endParaRPr lang="en-US"/>
          </a:p>
        </p:txBody>
      </p:sp>
      <p:sp>
        <p:nvSpPr>
          <p:cNvPr id="307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003399"/>
                </a:solidFill>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2010</a:t>
            </a:r>
            <a:endParaRPr lang="en-US"/>
          </a:p>
          <a:p>
            <a:pPr>
              <a:defRPr/>
            </a:pP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8EED00-39F9-473F-9347-CBDB5483949F}" type="slidenum">
              <a:rPr lang="en-US"/>
              <a:pPr>
                <a:defRPr/>
              </a:pPr>
              <a:t>‹#›</a:t>
            </a:fld>
            <a:endParaRPr lang="en-US"/>
          </a:p>
        </p:txBody>
      </p:sp>
    </p:spTree>
    <p:extLst>
      <p:ext uri="{BB962C8B-B14F-4D97-AF65-F5344CB8AC3E}">
        <p14:creationId xmlns:p14="http://schemas.microsoft.com/office/powerpoint/2010/main" val="218692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a:t>Introduction to Thermodynamics</a:t>
            </a:r>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a:t>Principles Of Engineering</a:t>
            </a:r>
            <a:endParaRPr lang="en-US" baseline="30000"/>
          </a:p>
          <a:p>
            <a:pPr>
              <a:defRPr/>
            </a:pPr>
            <a:r>
              <a:rPr lang="en-US"/>
              <a:t>Unit 1 – Lesson 1.3 Energy Application</a:t>
            </a:r>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cs typeface="Arial" charset="0"/>
              </a:defRPr>
            </a:lvl1pPr>
          </a:lstStyle>
          <a:p>
            <a:pPr>
              <a:defRPr/>
            </a:pPr>
            <a:r>
              <a:rPr lang="en-US"/>
              <a:t>Project Lead The Way, Inc.</a:t>
            </a:r>
            <a:endParaRPr lang="en-US" baseline="30000"/>
          </a:p>
          <a:p>
            <a:pPr>
              <a:defRPr/>
            </a:pPr>
            <a:r>
              <a:rPr lang="en-US"/>
              <a:t>Copyright 2010</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521D36-DCF0-44EC-83A2-4001EC4C5B42}" type="slidenum">
              <a:rPr lang="en-US"/>
              <a:pPr>
                <a:defRPr/>
              </a:pPr>
              <a:t>‹#›</a:t>
            </a:fld>
            <a:endParaRPr lang="en-US"/>
          </a:p>
        </p:txBody>
      </p:sp>
    </p:spTree>
    <p:extLst>
      <p:ext uri="{BB962C8B-B14F-4D97-AF65-F5344CB8AC3E}">
        <p14:creationId xmlns:p14="http://schemas.microsoft.com/office/powerpoint/2010/main" val="165398705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553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553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553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B8952-D036-4F10-A60D-BF6F15D4148A}"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14C55A-BB7E-41F8-9C31-F1487F1AC1F4}" type="slidenum">
              <a:rPr lang="en-US" smtClean="0"/>
              <a:pPr eaLnBrk="1" hangingPunct="1"/>
              <a:t>11</a:t>
            </a:fld>
            <a:endParaRPr lang="en-US"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A general statement of the idea that there is a preferred direction for any process. This law deals with the variable called </a:t>
            </a:r>
            <a:r>
              <a:rPr lang="en-US" sz="1000" i="1" smtClean="0"/>
              <a:t>entropy</a:t>
            </a:r>
            <a:r>
              <a:rPr lang="en-US" sz="1000" smtClean="0"/>
              <a:t>: the function of the state of a thermodynamic system whose change in any differential reversible process is equal to the heat absorbed by the system from its surroundings divided by the absolute temperature of the system. </a:t>
            </a:r>
            <a:r>
              <a:rPr lang="en-US" sz="1000" b="1" smtClean="0"/>
              <a:t>Put another way:</a:t>
            </a:r>
            <a:r>
              <a:rPr lang="en-US" sz="1000" smtClean="0"/>
              <a:t> Entropy is a measure of how evenly distributed heat is within a system. </a:t>
            </a:r>
          </a:p>
          <a:p>
            <a:pPr eaLnBrk="1" hangingPunct="1"/>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B7B34D-E9C5-4D62-8DCF-DD347AEA8CCF}" type="slidenum">
              <a:rPr lang="en-US" smtClean="0"/>
              <a:pPr eaLnBrk="1" hangingPunct="1"/>
              <a:t>12</a:t>
            </a:fld>
            <a:endParaRPr lang="en-US"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Convection</a:t>
            </a:r>
            <a:r>
              <a:rPr lang="en-US" smtClean="0"/>
              <a:t>: Process by which, in a fluid being heated, the warmer part of the mass will rise and the cooler portion will sink. If the heat source is stationary, convection cells may develop as the rising warm fluid cools and sinks in regions on either side of the axis of rising. </a:t>
            </a:r>
          </a:p>
          <a:p>
            <a:pPr eaLnBrk="1" hangingPunct="1"/>
            <a:r>
              <a:rPr lang="en-US" b="1" smtClean="0"/>
              <a:t>Put another way:</a:t>
            </a:r>
            <a:r>
              <a:rPr lang="en-US" smtClean="0"/>
              <a:t> Convection is the transfer of heat energy occurring by a movement of currents; this typically occurs in a gas or liquid state.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A620AD-A9CB-4329-AB55-750EB5C32C30}" type="slidenum">
              <a:rPr lang="en-US" smtClean="0"/>
              <a:pPr eaLnBrk="1" hangingPunct="1"/>
              <a:t>13</a:t>
            </a:fld>
            <a:endParaRPr lang="en-US"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Conduction</a:t>
            </a:r>
            <a:r>
              <a:rPr lang="en-US" smtClean="0"/>
              <a:t>: The transfer of heat within an object or between objects by molecular activity, without any net external motion. This transfer of heat works better in solids than liquids. </a:t>
            </a:r>
            <a:r>
              <a:rPr lang="en-US" b="1" smtClean="0"/>
              <a:t>Put another way:</a:t>
            </a:r>
            <a:r>
              <a:rPr lang="en-US" smtClean="0"/>
              <a:t> Conduction is the transfer of heat by the movement of warm matter. For example, a metal spoon placed in a hot cup of soup will feel warm to your hand because the heat from the soup is conducted through the spoon.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75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D936A0-C138-4740-A133-F0C87AD0AE6D}"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86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A6CC9-D519-4938-8109-3779481D387A}" type="slidenum">
              <a:rPr lang="en-US" smtClean="0"/>
              <a:pPr eaLnBrk="1" hangingPunct="1"/>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96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4B1390-34D6-49C7-9FB5-D149FCA2D1E8}" type="slidenum">
              <a:rPr lang="en-US" smtClean="0"/>
              <a:pPr eaLnBrk="1" hangingPunct="1"/>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9728E8-E51D-43FC-8CDA-FCF29828EE4A}" type="slidenum">
              <a:rPr lang="en-US" smtClean="0"/>
              <a:pPr eaLnBrk="1" hangingPunct="1"/>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755F7-97D4-4CC8-9FF3-415CEF56F87F}" type="slidenum">
              <a:rPr lang="en-US" smtClean="0"/>
              <a:pPr eaLnBrk="1" hangingPunct="1"/>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0E618B-1629-47B9-8D76-BF31831D97E1}" type="slidenum">
              <a:rPr lang="en-US" smtClean="0"/>
              <a:pPr eaLnBrk="1" hangingPunct="1"/>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37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37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37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BB312-75F7-4DA0-9677-D82F09CC5B56}" type="slidenum">
              <a:rPr lang="en-US" smtClean="0"/>
              <a:pPr eaLnBrk="1" hangingPunct="1"/>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72A1A5-A8AF-4F51-88D2-03A7B7B76474}" type="slidenum">
              <a:rPr lang="en-US" smtClean="0"/>
              <a:pPr eaLnBrk="1" hangingPunct="1"/>
              <a:t>3</a:t>
            </a:fld>
            <a:endParaRPr lang="en-US" smtClean="0"/>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smtClean="0"/>
              <a:t>Thermodynamics</a:t>
            </a:r>
            <a:r>
              <a:rPr lang="en-US" sz="1000" smtClean="0"/>
              <a:t> is the study of the effects of work, heat, and energy on a system. </a:t>
            </a:r>
            <a:r>
              <a:rPr lang="en-US" sz="1000" b="1" smtClean="0"/>
              <a:t>Put another way:</a:t>
            </a:r>
            <a:r>
              <a:rPr lang="en-US" sz="1000" smtClean="0"/>
              <a:t> nothing happens without heat flow.</a:t>
            </a:r>
          </a:p>
          <a:p>
            <a:pPr eaLnBrk="1" hangingPunct="1"/>
            <a:endParaRPr lang="en-US" sz="1000" smtClean="0"/>
          </a:p>
          <a:p>
            <a:pPr eaLnBrk="1" hangingPunct="1"/>
            <a:r>
              <a:rPr lang="en-US" sz="1000" smtClean="0"/>
              <a:t>What is a </a:t>
            </a:r>
            <a:r>
              <a:rPr lang="en-US" sz="1000" i="1" smtClean="0"/>
              <a:t>thermodynamic system</a:t>
            </a:r>
            <a:r>
              <a:rPr lang="en-US" sz="1000" smtClean="0"/>
              <a:t>? A thermodynamic system is a part of the physical world as described by its thermodynamic properties such as temperature, volume, pressure, concentration, surface tension, and viscosity. </a:t>
            </a:r>
          </a:p>
          <a:p>
            <a:pPr eaLnBrk="1" hangingPunct="1"/>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47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47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E76F34-F956-4BE4-A843-C6F9EED5E085}" type="slidenum">
              <a:rPr lang="en-US" smtClean="0"/>
              <a:pPr eaLnBrk="1" hangingPunct="1"/>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57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57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B91512-38DE-4D05-93B4-D30CC2FED480}" type="slidenum">
              <a:rPr lang="en-US" smtClean="0"/>
              <a:pPr eaLnBrk="1" hangingPunct="1"/>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R-value is equal to the reciprocal of a material’s U-value. </a:t>
            </a:r>
          </a:p>
          <a:p>
            <a:endParaRPr lang="en-US" smtClean="0"/>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68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68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68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6929B-AA2E-46F6-846B-1B14A323CD1A}" type="slidenum">
              <a:rPr lang="en-US" smtClean="0"/>
              <a:pPr eaLnBrk="1" hangingPunct="1"/>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990148-BE41-4C19-ACE1-D4FB5A6A2BE3}" type="slidenum">
              <a:rPr lang="en-US" smtClean="0"/>
              <a:pPr eaLnBrk="1" hangingPunct="1"/>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8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4E817-EA0D-4D1B-87E5-BE783AE7D720}" type="slidenum">
              <a:rPr lang="en-US" smtClean="0"/>
              <a:pPr eaLnBrk="1" hangingPunct="1"/>
              <a:t>25</a:t>
            </a:fld>
            <a:endParaRPr lang="en-US"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Radiation</a:t>
            </a:r>
            <a:r>
              <a:rPr lang="en-US" smtClean="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798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798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BA4FD-C3E9-48B7-B0C9-14FC771523EB}" type="slidenum">
              <a:rPr lang="en-US" smtClean="0"/>
              <a:pPr eaLnBrk="1" hangingPunct="1"/>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equal sign with the dot over it indicates</a:t>
            </a:r>
            <a:r>
              <a:rPr lang="en-US" baseline="0" dirty="0" smtClean="0"/>
              <a:t> rounding.</a:t>
            </a:r>
            <a:endParaRPr lang="en-US" dirty="0"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09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09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F0AE7B-ECDC-48BD-A030-D54D6C79AA7F}" type="slidenum">
              <a:rPr lang="en-US" smtClean="0"/>
              <a:pPr eaLnBrk="1" hangingPunct="1"/>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19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19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2FEC50-931D-487C-93F0-1F7FAD08F3F9}" type="slidenum">
              <a:rPr lang="en-US" smtClean="0"/>
              <a:pPr eaLnBrk="1" hangingPunct="1"/>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7F801-6D22-496A-8FF7-F30B4496B9E0}" type="slidenum">
              <a:rPr lang="en-US" smtClean="0"/>
              <a:pPr eaLnBrk="1" hangingPunct="1"/>
              <a:t>29</a:t>
            </a:fld>
            <a:endParaRPr lang="en-US" smtClean="0"/>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Solar thermal energy and geothermal energy are just a few applications of thermal energy in general. </a:t>
            </a:r>
            <a:r>
              <a:rPr lang="en-US" sz="1000" i="1" smtClean="0"/>
              <a:t>Solar thermal energy</a:t>
            </a:r>
            <a:r>
              <a:rPr lang="en-US" sz="1000" smtClean="0"/>
              <a:t> is used to heat water in homes or buildings, swimming pools, and space heating for buildings. </a:t>
            </a:r>
            <a:r>
              <a:rPr lang="en-US" sz="1000" i="1" smtClean="0"/>
              <a:t>Passive thermal energy</a:t>
            </a:r>
            <a:r>
              <a:rPr lang="en-US" sz="1000" smtClean="0"/>
              <a:t> means that no mechanical equipment is required, much like the interior of a car heating up in the summer. </a:t>
            </a:r>
            <a:r>
              <a:rPr lang="en-US" sz="1000" i="1" smtClean="0"/>
              <a:t>Active thermal energy</a:t>
            </a:r>
            <a:r>
              <a:rPr lang="en-US" sz="1000" smtClean="0"/>
              <a:t> requires a mechanical device called a </a:t>
            </a:r>
            <a:r>
              <a:rPr lang="en-US" sz="1000" i="1" smtClean="0"/>
              <a:t>heat collector</a:t>
            </a:r>
            <a:r>
              <a:rPr lang="en-US" sz="1000" smtClean="0"/>
              <a:t> to absorb the heat for circulation purposes.</a:t>
            </a:r>
          </a:p>
          <a:p>
            <a:pPr eaLnBrk="1" hangingPunct="1"/>
            <a:endParaRPr lang="en-US" sz="1000" smtClean="0"/>
          </a:p>
          <a:p>
            <a:pPr eaLnBrk="1" hangingPunct="1"/>
            <a:r>
              <a:rPr lang="en-US" sz="1000" smtClean="0"/>
              <a:t>Some basic types of concentrating heat collectors are:</a:t>
            </a:r>
          </a:p>
          <a:p>
            <a:pPr lvl="1" eaLnBrk="1" hangingPunct="1">
              <a:buFontTx/>
              <a:buChar char="•"/>
            </a:pPr>
            <a:r>
              <a:rPr lang="en-US" sz="1000" smtClean="0"/>
              <a:t>Parabolic trough: These troughs consist of a heat transfer fluid that circulates throughout the absorber tubes shown above. These tubes then pass the heated fluid to a central location where it is used to generate steam. The steam is transferred to a turbine or generator which uses the steam to produce power or electricity.</a:t>
            </a:r>
          </a:p>
          <a:p>
            <a:pPr lvl="1" eaLnBrk="1" hangingPunct="1">
              <a:buFontTx/>
              <a:buChar char="•"/>
            </a:pPr>
            <a:r>
              <a:rPr lang="en-US" sz="1000" smtClean="0"/>
              <a:t>Parabolic dish: This dish contains an engine system that converts the collected heat into mechanical power. There is a heat transfer fluid that is a part of the engine system. This fluid is compressed when cold, heated after being compressed, and then processed through a piston which produces a desired work.</a:t>
            </a:r>
          </a:p>
          <a:p>
            <a:pPr lvl="1" eaLnBrk="1" hangingPunct="1">
              <a:buFontTx/>
              <a:buChar char="•"/>
            </a:pPr>
            <a:r>
              <a:rPr lang="en-US" sz="1000" smtClean="0"/>
              <a:t>Power tower: The mirrors surrounding the tower rotate to continuously focus the sunlight onto a receiving panel at the top of the tower. The receiver panel (appears as a bright light in the image above) contains a fluid inside of it that is used to collect heat from the sunlight.</a:t>
            </a:r>
          </a:p>
          <a:p>
            <a:pPr lvl="1" eaLnBrk="1" hangingPunct="1">
              <a:buFontTx/>
              <a:buChar char="•"/>
            </a:pPr>
            <a:r>
              <a:rPr lang="en-US" sz="1000" smtClean="0"/>
              <a:t>Photovoltaic (PV) cells: These heat collectors convert sunlight into electricity to run small equipment by creating a direct current (DC). PV cells generate electricity for businesses with an additional step. The grids that collect the DC current from the PV cells must then send the power to inverters to convert the direct current (DC) into an alternating current (AC).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463C1E-51B4-4279-AAA3-2B834FEE0A36}" type="slidenum">
              <a:rPr lang="en-US" smtClean="0"/>
              <a:pPr eaLnBrk="1" hangingPunct="1"/>
              <a:t>30</a:t>
            </a:fld>
            <a:endParaRPr lang="en-US" smtClean="0"/>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Image #1:</a:t>
            </a:r>
            <a:r>
              <a:rPr lang="en-US" sz="1000" smtClean="0"/>
              <a:t> This is an example of how a pool is heated in Oregon using solar heat collectors.</a:t>
            </a:r>
          </a:p>
          <a:p>
            <a:pPr eaLnBrk="1" hangingPunct="1"/>
            <a:r>
              <a:rPr lang="en-US" sz="1000" b="1" smtClean="0"/>
              <a:t>Image #2:</a:t>
            </a:r>
            <a:r>
              <a:rPr lang="en-US" sz="1000" smtClean="0"/>
              <a:t> This is an example of how solar energy can be used to maintain a consistent level of illumination within a room. Lens collectors and reflective light piping is used to control the lighting within a large research facility.</a:t>
            </a:r>
          </a:p>
          <a:p>
            <a:pPr eaLnBrk="1" hangingPunct="1"/>
            <a:r>
              <a:rPr lang="en-US" sz="1000" b="1" smtClean="0"/>
              <a:t>Image #3:</a:t>
            </a:r>
            <a:r>
              <a:rPr lang="en-US" sz="1000" smtClean="0"/>
              <a:t> This is an example of a school that is using evacuated tubes as a solar water heating collector.</a:t>
            </a:r>
          </a:p>
          <a:p>
            <a:pPr eaLnBrk="1" hangingPunct="1"/>
            <a:r>
              <a:rPr lang="en-US" sz="1000" b="1" smtClean="0"/>
              <a:t>Image #4:</a:t>
            </a:r>
            <a:r>
              <a:rPr lang="en-US" sz="1000" smtClean="0"/>
              <a:t> This is an example of both active and passive heat collection used in Arizona. This house has large windows facing the south and has a greenhouse, both of which allow for a passive means of warming rooms of the house. This house consists of a rooftop solar water heater and reflective windows that serve as an active means of warming or cooling the house.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E086CB-4432-4EFD-B7ED-4F559B508759}" type="slidenum">
              <a:rPr lang="en-US" smtClean="0"/>
              <a:pPr eaLnBrk="1" hangingPunct="1"/>
              <a:t>4</a:t>
            </a:fld>
            <a:endParaRPr lang="en-US"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If a 100 gram mass is at the same temperature as a 200 gram mass, the average kinetic energy of the particles in both masses is the same. However, the total amount of kinetic energy in the 200 gram mass is twice the amount in the 100 gram mass. </a:t>
            </a:r>
            <a:endParaRPr lang="en-US" sz="10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49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86D91-2D50-418A-8811-00B3BB55338D}" type="slidenum">
              <a:rPr lang="en-US" smtClean="0"/>
              <a:pPr eaLnBrk="1" hangingPunct="1"/>
              <a:t>31</a:t>
            </a:fld>
            <a:endParaRPr lang="en-US" smtClean="0"/>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Geothermal energy refers to the energy generated from the heat that is stored beneath the Earth’s surface. It also refers to the heat that is collected from the atmosphere; for instance, near the oceans.</a:t>
            </a:r>
          </a:p>
          <a:p>
            <a:pPr eaLnBrk="1" hangingPunct="1"/>
            <a:endParaRPr lang="en-US" sz="1000" smtClean="0"/>
          </a:p>
          <a:p>
            <a:pPr eaLnBrk="1" hangingPunct="1"/>
            <a:r>
              <a:rPr lang="en-US" sz="1000" smtClean="0"/>
              <a:t>The United States maintains the largest geyser geothermal plants in the world. The first image is of an ordinary geyser and the second image is of the West Ford Flat Geothermal Cooling Tower. This tower is part of The Geysers, which is the largest geothermal power plant in the world.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45D1BE-F307-4AAC-9D62-CFDFCFBCAABD}" type="slidenum">
              <a:rPr lang="en-US" smtClean="0"/>
              <a:pPr eaLnBrk="1" hangingPunct="1"/>
              <a:t>32</a:t>
            </a:fld>
            <a:endParaRPr lang="en-US" smtClean="0"/>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291FB-7462-4B5B-9515-B1A76FB8BB3F}"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endParaRPr lang="en-US" baseline="30000" smtClean="0"/>
          </a:p>
          <a:p>
            <a:pPr eaLnBrk="1" hangingPunct="1"/>
            <a:r>
              <a:rPr lang="en-US" smtClean="0"/>
              <a:t>Unit 1 – Lesson 1.3 Energy Applications</a:t>
            </a: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4C3C1-1A28-408B-AB00-A318408773DE}" type="slidenum">
              <a:rPr lang="en-US" smtClean="0"/>
              <a:pPr eaLnBrk="1" hangingPunct="1"/>
              <a:t>6</a:t>
            </a:fld>
            <a:endParaRPr lang="en-US"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smtClean="0"/>
              <a:t>Zeroth Law (Thermodynamic Equilibrium)</a:t>
            </a:r>
            <a:r>
              <a:rPr lang="en-US" sz="1000" smtClean="0"/>
              <a:t>: The law states that if two systems are separately found to be in thermal equilibrium with a third system, the first two systems are in thermal equilibrium with each other; that is, all three systems are at the same temperature.</a:t>
            </a:r>
          </a:p>
          <a:p>
            <a:pPr eaLnBrk="1" hangingPunct="1"/>
            <a:r>
              <a:rPr lang="en-US" sz="1000" b="1" smtClean="0"/>
              <a:t>Put another way:</a:t>
            </a:r>
            <a:r>
              <a:rPr lang="en-US" sz="1000" smtClean="0"/>
              <a:t> There is not heat flow between objects if those objects have the same temperature.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2010</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9E0BCB-51C0-46BE-8190-37C21BF830C8}" type="slidenum">
              <a:rPr lang="en-US" smtClean="0"/>
              <a:pPr eaLnBrk="1" hangingPunct="1"/>
              <a:t>7</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Radiation</a:t>
            </a:r>
            <a:r>
              <a:rPr lang="en-US" smtClean="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smtClean="0"/>
          </a:p>
          <a:p>
            <a:pPr eaLnBrk="1" hangingPunct="1"/>
            <a:r>
              <a:rPr lang="en-US" i="1" smtClean="0"/>
              <a:t>Convection</a:t>
            </a:r>
            <a:r>
              <a:rPr lang="en-US" smtClean="0"/>
              <a:t>: Process by which, in a fluid being heated, the warmer part of the mass will rise and the cooler portion will sink. If the heat source is stationary, convection cells may develop as the rising warm fluid cools and sinks in regions on either side of the axis of rising. </a:t>
            </a:r>
            <a:r>
              <a:rPr lang="en-US" b="1" smtClean="0"/>
              <a:t>Put another way:</a:t>
            </a:r>
            <a:r>
              <a:rPr lang="en-US" smtClean="0"/>
              <a:t> Convection is the transfer of heat energy occurring by a movement of currents; this typically occurs in a gas or liquid state.</a:t>
            </a:r>
          </a:p>
          <a:p>
            <a:pPr eaLnBrk="1" hangingPunct="1"/>
            <a:endParaRPr lang="en-US" smtClean="0"/>
          </a:p>
          <a:p>
            <a:pPr eaLnBrk="1" hangingPunct="1"/>
            <a:r>
              <a:rPr lang="en-US" i="1" smtClean="0"/>
              <a:t>Conduction</a:t>
            </a:r>
            <a:r>
              <a:rPr lang="en-US" smtClean="0"/>
              <a:t>: The transfer of heat within an object or between objects by molecular activity, without any net external motion. This transfer of heat works better in solids than liquids. </a:t>
            </a:r>
            <a:r>
              <a:rPr lang="en-US" b="1" smtClean="0"/>
              <a:t>Put another way:</a:t>
            </a:r>
            <a:r>
              <a:rPr lang="en-US" smtClean="0"/>
              <a:t> Conduction is the transfer of heat by the movement of warm matter. For example, a metal spoon placed in a hot cup of soup will feel warm to your hand because the heat from the soup is conducted through the spoon.</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72BE49-D04A-433D-931A-EF095506B81C}" type="slidenum">
              <a:rPr lang="en-US" smtClean="0"/>
              <a:pPr eaLnBrk="1" hangingPunct="1"/>
              <a:t>8</a:t>
            </a:fld>
            <a:endParaRPr lang="en-US"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smtClean="0"/>
              <a:t>First Law of Thermodynamics (Conservation of Energy)</a:t>
            </a:r>
            <a:r>
              <a:rPr lang="en-US" sz="1000" smtClean="0"/>
              <a:t>: The law that heat is a form of energy, and the total amount of energy of all kinds in an isolated system is constant. It is an application of the principle of conservation of energy.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24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72DB47-12F0-468E-A453-593E94CFC8C1}"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Introduction to Thermodynamics</a:t>
            </a: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Principles Of Engineering</a:t>
            </a:r>
            <a:r>
              <a:rPr lang="en-US" baseline="30000" smtClean="0"/>
              <a:t>TM</a:t>
            </a:r>
          </a:p>
          <a:p>
            <a:pPr eaLnBrk="1" hangingPunct="1"/>
            <a:r>
              <a:rPr lang="en-US" smtClean="0"/>
              <a:t>Unit 1 – Lesson 1.2 Energy Forms</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Project Lead The Way, Inc.</a:t>
            </a:r>
            <a:endParaRPr lang="en-US" baseline="30000" smtClean="0"/>
          </a:p>
          <a:p>
            <a:pPr eaLnBrk="1" hangingPunct="1"/>
            <a:r>
              <a:rPr lang="en-US" smtClean="0"/>
              <a:t>Copyright 2008</a:t>
            </a:r>
          </a:p>
        </p:txBody>
      </p:sp>
      <p:sp>
        <p:nvSpPr>
          <p:cNvPr id="6349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60ADEA-7A3E-4559-8151-669E950B4BA2}"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3B10745-0F3C-45A8-AE4A-81E94AFE97E9}" type="slidenum">
              <a:rPr lang="en-US"/>
              <a:pPr>
                <a:defRPr/>
              </a:pPr>
              <a:t>‹#›</a:t>
            </a:fld>
            <a:endParaRPr lang="en-US"/>
          </a:p>
        </p:txBody>
      </p:sp>
    </p:spTree>
    <p:extLst>
      <p:ext uri="{BB962C8B-B14F-4D97-AF65-F5344CB8AC3E}">
        <p14:creationId xmlns:p14="http://schemas.microsoft.com/office/powerpoint/2010/main" val="24220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F827CBA-FCED-4FB9-B51D-90B2E6D8569C}" type="slidenum">
              <a:rPr lang="en-US"/>
              <a:pPr>
                <a:defRPr/>
              </a:pPr>
              <a:t>‹#›</a:t>
            </a:fld>
            <a:endParaRPr lang="en-US"/>
          </a:p>
        </p:txBody>
      </p:sp>
    </p:spTree>
    <p:extLst>
      <p:ext uri="{BB962C8B-B14F-4D97-AF65-F5344CB8AC3E}">
        <p14:creationId xmlns:p14="http://schemas.microsoft.com/office/powerpoint/2010/main" val="163449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223E47F-F4E6-4BA8-AE06-0000BEDEEA88}" type="slidenum">
              <a:rPr lang="en-US"/>
              <a:pPr>
                <a:defRPr/>
              </a:pPr>
              <a:t>‹#›</a:t>
            </a:fld>
            <a:endParaRPr lang="en-US"/>
          </a:p>
        </p:txBody>
      </p:sp>
    </p:spTree>
    <p:extLst>
      <p:ext uri="{BB962C8B-B14F-4D97-AF65-F5344CB8AC3E}">
        <p14:creationId xmlns:p14="http://schemas.microsoft.com/office/powerpoint/2010/main" val="185511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55D34DE-B629-4F28-8E24-8C6184640F49}" type="slidenum">
              <a:rPr lang="en-US"/>
              <a:pPr>
                <a:defRPr/>
              </a:pPr>
              <a:t>‹#›</a:t>
            </a:fld>
            <a:endParaRPr lang="en-US"/>
          </a:p>
        </p:txBody>
      </p:sp>
    </p:spTree>
    <p:extLst>
      <p:ext uri="{BB962C8B-B14F-4D97-AF65-F5344CB8AC3E}">
        <p14:creationId xmlns:p14="http://schemas.microsoft.com/office/powerpoint/2010/main" val="367571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38B2F11-84AA-4C59-A487-803D46976F45}" type="slidenum">
              <a:rPr lang="en-US"/>
              <a:pPr>
                <a:defRPr/>
              </a:pPr>
              <a:t>‹#›</a:t>
            </a:fld>
            <a:endParaRPr lang="en-US"/>
          </a:p>
        </p:txBody>
      </p:sp>
    </p:spTree>
    <p:extLst>
      <p:ext uri="{BB962C8B-B14F-4D97-AF65-F5344CB8AC3E}">
        <p14:creationId xmlns:p14="http://schemas.microsoft.com/office/powerpoint/2010/main" val="18689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6D917A5-81FD-4490-869F-296DB6482906}" type="slidenum">
              <a:rPr lang="en-US"/>
              <a:pPr>
                <a:defRPr/>
              </a:pPr>
              <a:t>‹#›</a:t>
            </a:fld>
            <a:endParaRPr lang="en-US"/>
          </a:p>
        </p:txBody>
      </p:sp>
    </p:spTree>
    <p:extLst>
      <p:ext uri="{BB962C8B-B14F-4D97-AF65-F5344CB8AC3E}">
        <p14:creationId xmlns:p14="http://schemas.microsoft.com/office/powerpoint/2010/main" val="104826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6F938E4-D9AA-4B36-B582-EC3DDFF8FB81}" type="slidenum">
              <a:rPr lang="en-US"/>
              <a:pPr>
                <a:defRPr/>
              </a:pPr>
              <a:t>‹#›</a:t>
            </a:fld>
            <a:endParaRPr lang="en-US"/>
          </a:p>
        </p:txBody>
      </p:sp>
    </p:spTree>
    <p:extLst>
      <p:ext uri="{BB962C8B-B14F-4D97-AF65-F5344CB8AC3E}">
        <p14:creationId xmlns:p14="http://schemas.microsoft.com/office/powerpoint/2010/main" val="281012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C3F6C14B-AA45-4796-AEE0-2A724AD50F7D}" type="slidenum">
              <a:rPr lang="en-US"/>
              <a:pPr>
                <a:defRPr/>
              </a:pPr>
              <a:t>‹#›</a:t>
            </a:fld>
            <a:endParaRPr lang="en-US"/>
          </a:p>
        </p:txBody>
      </p:sp>
    </p:spTree>
    <p:extLst>
      <p:ext uri="{BB962C8B-B14F-4D97-AF65-F5344CB8AC3E}">
        <p14:creationId xmlns:p14="http://schemas.microsoft.com/office/powerpoint/2010/main" val="165590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07F0D-150A-4213-8C0A-14085D3E26F2}" type="slidenum">
              <a:rPr lang="en-US"/>
              <a:pPr>
                <a:defRPr/>
              </a:pPr>
              <a:t>‹#›</a:t>
            </a:fld>
            <a:endParaRPr lang="en-US"/>
          </a:p>
        </p:txBody>
      </p:sp>
    </p:spTree>
    <p:extLst>
      <p:ext uri="{BB962C8B-B14F-4D97-AF65-F5344CB8AC3E}">
        <p14:creationId xmlns:p14="http://schemas.microsoft.com/office/powerpoint/2010/main" val="2219123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59191A-5200-4869-97DA-5A2DF8272761}" type="slidenum">
              <a:rPr lang="en-US"/>
              <a:pPr>
                <a:defRPr/>
              </a:pPr>
              <a:t>‹#›</a:t>
            </a:fld>
            <a:endParaRPr lang="en-US"/>
          </a:p>
        </p:txBody>
      </p:sp>
    </p:spTree>
    <p:extLst>
      <p:ext uri="{BB962C8B-B14F-4D97-AF65-F5344CB8AC3E}">
        <p14:creationId xmlns:p14="http://schemas.microsoft.com/office/powerpoint/2010/main" val="309104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EFA4BD8-DC2B-435E-8AE1-B54B49076DD1}" type="slidenum">
              <a:rPr lang="en-US"/>
              <a:pPr>
                <a:defRPr/>
              </a:pPr>
              <a:t>‹#›</a:t>
            </a:fld>
            <a:endParaRPr lang="en-US"/>
          </a:p>
        </p:txBody>
      </p:sp>
    </p:spTree>
    <p:extLst>
      <p:ext uri="{BB962C8B-B14F-4D97-AF65-F5344CB8AC3E}">
        <p14:creationId xmlns:p14="http://schemas.microsoft.com/office/powerpoint/2010/main" val="3380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DC4CA3-1F4B-4896-8826-A5108A236908}" type="slidenum">
              <a:rPr lang="en-US"/>
              <a:pPr>
                <a:defRPr/>
              </a:pPr>
              <a:t>‹#›</a:t>
            </a:fld>
            <a:endParaRPr lang="en-US"/>
          </a:p>
        </p:txBody>
      </p:sp>
    </p:spTree>
    <p:extLst>
      <p:ext uri="{BB962C8B-B14F-4D97-AF65-F5344CB8AC3E}">
        <p14:creationId xmlns:p14="http://schemas.microsoft.com/office/powerpoint/2010/main" val="1809169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B1E04-5FD9-4356-8C89-F5D7933F0EDE}" type="slidenum">
              <a:rPr lang="en-US"/>
              <a:pPr>
                <a:defRPr/>
              </a:pPr>
              <a:t>‹#›</a:t>
            </a:fld>
            <a:endParaRPr lang="en-US"/>
          </a:p>
        </p:txBody>
      </p:sp>
    </p:spTree>
    <p:extLst>
      <p:ext uri="{BB962C8B-B14F-4D97-AF65-F5344CB8AC3E}">
        <p14:creationId xmlns:p14="http://schemas.microsoft.com/office/powerpoint/2010/main" val="163333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BB4CDE-6552-4691-860A-A36529702F6B}" type="slidenum">
              <a:rPr lang="en-US"/>
              <a:pPr>
                <a:defRPr/>
              </a:pPr>
              <a:t>‹#›</a:t>
            </a:fld>
            <a:endParaRPr lang="en-US"/>
          </a:p>
        </p:txBody>
      </p:sp>
    </p:spTree>
    <p:extLst>
      <p:ext uri="{BB962C8B-B14F-4D97-AF65-F5344CB8AC3E}">
        <p14:creationId xmlns:p14="http://schemas.microsoft.com/office/powerpoint/2010/main" val="377344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A9EACB-B16C-4A53-8DBA-291B0389B781}" type="slidenum">
              <a:rPr lang="en-US"/>
              <a:pPr>
                <a:defRPr/>
              </a:pPr>
              <a:t>‹#›</a:t>
            </a:fld>
            <a:endParaRPr lang="en-US"/>
          </a:p>
        </p:txBody>
      </p:sp>
    </p:spTree>
    <p:extLst>
      <p:ext uri="{BB962C8B-B14F-4D97-AF65-F5344CB8AC3E}">
        <p14:creationId xmlns:p14="http://schemas.microsoft.com/office/powerpoint/2010/main" val="74790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F04829-8F95-4779-A5FB-EB48BB41B9AE}" type="slidenum">
              <a:rPr lang="en-US"/>
              <a:pPr>
                <a:defRPr/>
              </a:pPr>
              <a:t>‹#›</a:t>
            </a:fld>
            <a:endParaRPr lang="en-US"/>
          </a:p>
        </p:txBody>
      </p:sp>
    </p:spTree>
    <p:extLst>
      <p:ext uri="{BB962C8B-B14F-4D97-AF65-F5344CB8AC3E}">
        <p14:creationId xmlns:p14="http://schemas.microsoft.com/office/powerpoint/2010/main" val="32042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81D8735-6B39-4CA0-AC15-0DD4099B9B39}" type="slidenum">
              <a:rPr lang="en-US"/>
              <a:pPr>
                <a:defRPr/>
              </a:pPr>
              <a:t>‹#›</a:t>
            </a:fld>
            <a:endParaRPr lang="en-US"/>
          </a:p>
        </p:txBody>
      </p:sp>
    </p:spTree>
    <p:extLst>
      <p:ext uri="{BB962C8B-B14F-4D97-AF65-F5344CB8AC3E}">
        <p14:creationId xmlns:p14="http://schemas.microsoft.com/office/powerpoint/2010/main" val="4373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FD313C-4F95-4ECE-A57C-7AEAF48EBD08}" type="slidenum">
              <a:rPr lang="en-US"/>
              <a:pPr>
                <a:defRPr/>
              </a:pPr>
              <a:t>‹#›</a:t>
            </a:fld>
            <a:endParaRPr lang="en-US"/>
          </a:p>
        </p:txBody>
      </p:sp>
    </p:spTree>
    <p:extLst>
      <p:ext uri="{BB962C8B-B14F-4D97-AF65-F5344CB8AC3E}">
        <p14:creationId xmlns:p14="http://schemas.microsoft.com/office/powerpoint/2010/main" val="153315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D24667C-2AE8-4DF6-8979-BC43B9140376}" type="slidenum">
              <a:rPr lang="en-US"/>
              <a:pPr>
                <a:defRPr/>
              </a:pPr>
              <a:t>‹#›</a:t>
            </a:fld>
            <a:endParaRPr lang="en-US"/>
          </a:p>
        </p:txBody>
      </p:sp>
    </p:spTree>
    <p:extLst>
      <p:ext uri="{BB962C8B-B14F-4D97-AF65-F5344CB8AC3E}">
        <p14:creationId xmlns:p14="http://schemas.microsoft.com/office/powerpoint/2010/main" val="287124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2F856A-ED44-4D2F-AA0A-34A93666A10D}" type="slidenum">
              <a:rPr lang="en-US"/>
              <a:pPr>
                <a:defRPr/>
              </a:pPr>
              <a:t>‹#›</a:t>
            </a:fld>
            <a:endParaRPr lang="en-US"/>
          </a:p>
        </p:txBody>
      </p:sp>
    </p:spTree>
    <p:extLst>
      <p:ext uri="{BB962C8B-B14F-4D97-AF65-F5344CB8AC3E}">
        <p14:creationId xmlns:p14="http://schemas.microsoft.com/office/powerpoint/2010/main" val="113731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303ADD8-77FC-4AB9-93DE-E374EA12E34B}" type="slidenum">
              <a:rPr lang="en-US"/>
              <a:pPr>
                <a:defRPr/>
              </a:pPr>
              <a:t>‹#›</a:t>
            </a:fld>
            <a:endParaRPr lang="en-US"/>
          </a:p>
        </p:txBody>
      </p:sp>
    </p:spTree>
    <p:extLst>
      <p:ext uri="{BB962C8B-B14F-4D97-AF65-F5344CB8AC3E}">
        <p14:creationId xmlns:p14="http://schemas.microsoft.com/office/powerpoint/2010/main" val="249882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FE244B7-06B4-430D-A8C3-7CDB1274AC1C}" type="slidenum">
              <a:rPr lang="en-US"/>
              <a:pPr>
                <a:defRPr/>
              </a:pPr>
              <a:t>‹#›</a:t>
            </a:fld>
            <a:endParaRPr lang="en-US"/>
          </a:p>
        </p:txBody>
      </p:sp>
    </p:spTree>
    <p:extLst>
      <p:ext uri="{BB962C8B-B14F-4D97-AF65-F5344CB8AC3E}">
        <p14:creationId xmlns:p14="http://schemas.microsoft.com/office/powerpoint/2010/main" val="400374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F4515AA-BCC3-4C18-86B6-D0CAFB203C83}" type="slidenum">
              <a:rPr lang="en-US"/>
              <a:pPr>
                <a:defRPr/>
              </a:pPr>
              <a:t>‹#›</a:t>
            </a:fld>
            <a:endParaRPr lang="en-US"/>
          </a:p>
        </p:txBody>
      </p:sp>
    </p:spTree>
    <p:extLst>
      <p:ext uri="{BB962C8B-B14F-4D97-AF65-F5344CB8AC3E}">
        <p14:creationId xmlns:p14="http://schemas.microsoft.com/office/powerpoint/2010/main" val="252871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C087C27-FCC0-4715-AA3F-63DFBC01B949}" type="slidenum">
              <a:rPr lang="en-US"/>
              <a:pPr>
                <a:defRPr/>
              </a:pPr>
              <a:t>‹#›</a:t>
            </a:fld>
            <a:endParaRPr lang="en-US"/>
          </a:p>
        </p:txBody>
      </p:sp>
    </p:spTree>
    <p:extLst>
      <p:ext uri="{BB962C8B-B14F-4D97-AF65-F5344CB8AC3E}">
        <p14:creationId xmlns:p14="http://schemas.microsoft.com/office/powerpoint/2010/main" val="72951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082359-BABE-4A87-A30C-44E7DB4D0FC3}" type="slidenum">
              <a:rPr lang="en-US"/>
              <a:pPr>
                <a:defRPr/>
              </a:pPr>
              <a:t>‹#›</a:t>
            </a:fld>
            <a:endParaRPr lang="en-US"/>
          </a:p>
        </p:txBody>
      </p:sp>
      <p:pic>
        <p:nvPicPr>
          <p:cNvPr id="1031" name="Picture 7"/>
          <p:cNvPicPr>
            <a:picLocks noChangeAspect="1" noChangeArrowheads="1"/>
          </p:cNvPicPr>
          <p:nvPr/>
        </p:nvPicPr>
        <p:blipFill>
          <a:blip r:embed="rId18"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7D7B3C-D8DF-4230-B1E6-6309ACA7C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3" r:id="rId1"/>
    <p:sldLayoutId id="2147484412" r:id="rId2"/>
    <p:sldLayoutId id="2147484411" r:id="rId3"/>
    <p:sldLayoutId id="2147484410" r:id="rId4"/>
    <p:sldLayoutId id="2147484409" r:id="rId5"/>
    <p:sldLayoutId id="2147484408" r:id="rId6"/>
    <p:sldLayoutId id="2147484407" r:id="rId7"/>
    <p:sldLayoutId id="2147484406" r:id="rId8"/>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27.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oleObject" Target="../embeddings/oleObject1.bin"/><Relationship Id="rId9"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2.wmf"/><Relationship Id="rId3" Type="http://schemas.openxmlformats.org/officeDocument/2006/relationships/notesSlide" Target="../notesSlides/notesSlide14.xml"/><Relationship Id="rId7" Type="http://schemas.openxmlformats.org/officeDocument/2006/relationships/image" Target="../media/image30.wmf"/><Relationship Id="rId12" Type="http://schemas.openxmlformats.org/officeDocument/2006/relationships/oleObject" Target="../embeddings/oleObject8.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8.wmf"/><Relationship Id="rId5" Type="http://schemas.openxmlformats.org/officeDocument/2006/relationships/image" Target="../media/image2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6.xml"/><Relationship Id="rId7"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11.bin"/><Relationship Id="rId10" Type="http://schemas.openxmlformats.org/officeDocument/2006/relationships/image" Target="../media/image38.wmf"/><Relationship Id="rId4" Type="http://schemas.openxmlformats.org/officeDocument/2006/relationships/image" Target="../media/image35.png"/><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7.xml"/><Relationship Id="rId7" Type="http://schemas.openxmlformats.org/officeDocument/2006/relationships/oleObject" Target="../embeddings/oleObject15.bin"/><Relationship Id="rId12" Type="http://schemas.openxmlformats.org/officeDocument/2006/relationships/image" Target="../media/image42.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41.wmf"/><Relationship Id="rId4" Type="http://schemas.openxmlformats.org/officeDocument/2006/relationships/image" Target="../media/image35.png"/><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8.xml"/><Relationship Id="rId7" Type="http://schemas.openxmlformats.org/officeDocument/2006/relationships/image" Target="../media/image44.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3.w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9.xml"/><Relationship Id="rId7" Type="http://schemas.openxmlformats.org/officeDocument/2006/relationships/image" Target="../media/image47.wmf"/><Relationship Id="rId12" Type="http://schemas.openxmlformats.org/officeDocument/2006/relationships/image" Target="../media/image49.wmf"/><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20.bin"/><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0.xml"/><Relationship Id="rId7" Type="http://schemas.openxmlformats.org/officeDocument/2006/relationships/oleObject" Target="../embeddings/oleObject25.bin"/><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45.png"/><Relationship Id="rId5" Type="http://schemas.openxmlformats.org/officeDocument/2006/relationships/image" Target="../media/image50.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1.xml"/><Relationship Id="rId7" Type="http://schemas.openxmlformats.org/officeDocument/2006/relationships/image" Target="../media/image53.w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52.wmf"/><Relationship Id="rId4" Type="http://schemas.openxmlformats.org/officeDocument/2006/relationships/oleObject" Target="../embeddings/oleObject26.bin"/><Relationship Id="rId9" Type="http://schemas.openxmlformats.org/officeDocument/2006/relationships/image" Target="../media/image54.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6.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55.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4.xml"/><Relationship Id="rId7" Type="http://schemas.openxmlformats.org/officeDocument/2006/relationships/oleObject" Target="../embeddings/oleObject32.bin"/><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image" Target="../media/image61.jpeg"/><Relationship Id="rId5" Type="http://schemas.openxmlformats.org/officeDocument/2006/relationships/image" Target="../media/image58.wmf"/><Relationship Id="rId10" Type="http://schemas.openxmlformats.org/officeDocument/2006/relationships/image" Target="../media/image60.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8.bin"/><Relationship Id="rId3" Type="http://schemas.openxmlformats.org/officeDocument/2006/relationships/notesSlide" Target="../notesSlides/notesSlide25.xml"/><Relationship Id="rId7" Type="http://schemas.openxmlformats.org/officeDocument/2006/relationships/image" Target="../media/image63.wmf"/><Relationship Id="rId12" Type="http://schemas.openxmlformats.org/officeDocument/2006/relationships/image" Target="../media/image68.jpeg"/><Relationship Id="rId2" Type="http://schemas.openxmlformats.org/officeDocument/2006/relationships/slideLayout" Target="../slideLayouts/slideLayout23.xml"/><Relationship Id="rId16" Type="http://schemas.openxmlformats.org/officeDocument/2006/relationships/image" Target="../media/image67.wmf"/><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oleObject" Target="../embeddings/oleObject39.bin"/><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4.wmf"/><Relationship Id="rId14" Type="http://schemas.openxmlformats.org/officeDocument/2006/relationships/image" Target="../media/image66.wmf"/></Relationships>
</file>

<file path=ppt/slides/_rels/slide2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44.bin"/><Relationship Id="rId3" Type="http://schemas.openxmlformats.org/officeDocument/2006/relationships/notesSlide" Target="../notesSlides/notesSlide26.xml"/><Relationship Id="rId7" Type="http://schemas.openxmlformats.org/officeDocument/2006/relationships/oleObject" Target="../embeddings/oleObject41.bin"/><Relationship Id="rId12" Type="http://schemas.openxmlformats.org/officeDocument/2006/relationships/image" Target="../media/image72.wmf"/><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74.jpeg"/><Relationship Id="rId11" Type="http://schemas.openxmlformats.org/officeDocument/2006/relationships/oleObject" Target="../embeddings/oleObject43.bin"/><Relationship Id="rId5" Type="http://schemas.openxmlformats.org/officeDocument/2006/relationships/image" Target="../media/image69.wmf"/><Relationship Id="rId15" Type="http://schemas.openxmlformats.org/officeDocument/2006/relationships/image" Target="../media/image75.gif"/><Relationship Id="rId10" Type="http://schemas.openxmlformats.org/officeDocument/2006/relationships/image" Target="../media/image71.wmf"/><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7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80.gif"/><Relationship Id="rId3" Type="http://schemas.openxmlformats.org/officeDocument/2006/relationships/notesSlide" Target="../notesSlides/notesSlide27.xml"/><Relationship Id="rId7" Type="http://schemas.openxmlformats.org/officeDocument/2006/relationships/image" Target="../media/image77.wmf"/><Relationship Id="rId12" Type="http://schemas.openxmlformats.org/officeDocument/2006/relationships/image" Target="../media/image74.jpe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78.wmf"/></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553200" cy="838200"/>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4100" b="1" kern="0" dirty="0" smtClean="0">
                <a:solidFill>
                  <a:srgbClr val="002060"/>
                </a:solidFill>
                <a:latin typeface="Arial" panose="020B0604020202020204" pitchFamily="34" charset="0"/>
                <a:cs typeface="Arial" panose="020B0604020202020204" pitchFamily="34" charset="0"/>
              </a:rPr>
              <a:t>Introduction to Thermodynamics</a:t>
            </a:r>
          </a:p>
          <a:p>
            <a:pPr marL="0" indent="0">
              <a:buNone/>
            </a:pP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2012 </a:t>
            </a:r>
            <a:r>
              <a:rPr lang="en-US" sz="800" dirty="0" smtClean="0">
                <a:solidFill>
                  <a:schemeClr val="bg1">
                    <a:lumMod val="50000"/>
                  </a:schemeClr>
                </a:solidFill>
                <a:latin typeface="Arial" panose="020B0604020202020204" pitchFamily="34" charset="0"/>
                <a:cs typeface="Arial" panose="020B0604020202020204" pitchFamily="34" charset="0"/>
              </a:rPr>
              <a:t>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74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467600" cy="762000"/>
          </a:xfrm>
        </p:spPr>
        <p:txBody>
          <a:bodyPr/>
          <a:lstStyle/>
          <a:p>
            <a:pPr eaLnBrk="1" hangingPunct="1"/>
            <a:r>
              <a:rPr lang="en-US" smtClean="0"/>
              <a:t>2nd Law of Thermodynamics</a:t>
            </a:r>
          </a:p>
        </p:txBody>
      </p:sp>
      <p:sp>
        <p:nvSpPr>
          <p:cNvPr id="29699" name="Rectangle 3"/>
          <p:cNvSpPr>
            <a:spLocks noGrp="1" noChangeArrowheads="1"/>
          </p:cNvSpPr>
          <p:nvPr>
            <p:ph idx="1"/>
          </p:nvPr>
        </p:nvSpPr>
        <p:spPr>
          <a:xfrm>
            <a:off x="457200" y="838200"/>
            <a:ext cx="8305800" cy="685800"/>
          </a:xfrm>
        </p:spPr>
        <p:txBody>
          <a:bodyPr/>
          <a:lstStyle/>
          <a:p>
            <a:pPr eaLnBrk="1" hangingPunct="1">
              <a:spcBef>
                <a:spcPct val="50000"/>
              </a:spcBef>
              <a:buFontTx/>
              <a:buNone/>
            </a:pPr>
            <a:r>
              <a:rPr lang="en-US" sz="3600" smtClean="0"/>
              <a:t>	Thermal energy flows from hot to cold</a:t>
            </a:r>
          </a:p>
        </p:txBody>
      </p:sp>
      <p:sp>
        <p:nvSpPr>
          <p:cNvPr id="55302" name="Rectangle 6"/>
          <p:cNvSpPr>
            <a:spLocks noChangeArrowheads="1"/>
          </p:cNvSpPr>
          <p:nvPr/>
        </p:nvSpPr>
        <p:spPr bwMode="auto">
          <a:xfrm>
            <a:off x="5334000" y="43434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When you touch a cooked pizza with your hand, thermal energy flows in what direction?</a:t>
            </a:r>
          </a:p>
        </p:txBody>
      </p:sp>
      <p:sp>
        <p:nvSpPr>
          <p:cNvPr id="55303" name="Rectangle 7"/>
          <p:cNvSpPr>
            <a:spLocks noChangeArrowheads="1"/>
          </p:cNvSpPr>
          <p:nvPr/>
        </p:nvSpPr>
        <p:spPr bwMode="auto">
          <a:xfrm>
            <a:off x="5334000" y="22860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When you touch a frozen pizza with your hand, thermal energy flows in what direction?</a:t>
            </a:r>
          </a:p>
        </p:txBody>
      </p:sp>
      <p:pic>
        <p:nvPicPr>
          <p:cNvPr id="29702" name="Picture 8" descr="Melting_icecub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2748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9"/>
          <p:cNvSpPr txBox="1">
            <a:spLocks noChangeArrowheads="1"/>
          </p:cNvSpPr>
          <p:nvPr/>
        </p:nvSpPr>
        <p:spPr bwMode="auto">
          <a:xfrm>
            <a:off x="6096000" y="3733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Hand </a:t>
            </a:r>
            <a:r>
              <a:rPr lang="en-US" sz="2400">
                <a:solidFill>
                  <a:srgbClr val="C00000"/>
                </a:solidFill>
                <a:cs typeface="Arial" charset="0"/>
              </a:rPr>
              <a:t>→ Pizza</a:t>
            </a:r>
          </a:p>
        </p:txBody>
      </p:sp>
      <p:sp>
        <p:nvSpPr>
          <p:cNvPr id="55306" name="Text Box 10"/>
          <p:cNvSpPr txBox="1">
            <a:spLocks noChangeArrowheads="1"/>
          </p:cNvSpPr>
          <p:nvPr/>
        </p:nvSpPr>
        <p:spPr bwMode="auto">
          <a:xfrm>
            <a:off x="6172200" y="5791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Pizza </a:t>
            </a:r>
            <a:r>
              <a:rPr lang="en-US" sz="2400">
                <a:solidFill>
                  <a:srgbClr val="C00000"/>
                </a:solidFill>
                <a:cs typeface="Arial" charset="0"/>
              </a:rPr>
              <a:t>→ Hand</a:t>
            </a:r>
          </a:p>
        </p:txBody>
      </p:sp>
      <p:pic>
        <p:nvPicPr>
          <p:cNvPr id="29705" name="Picture 11"/>
          <p:cNvPicPr>
            <a:picLocks noChangeAspect="1" noChangeArrowheads="1"/>
          </p:cNvPicPr>
          <p:nvPr/>
        </p:nvPicPr>
        <p:blipFill>
          <a:blip r:embed="rId4">
            <a:clrChange>
              <a:clrFrom>
                <a:srgbClr val="F9F8F6"/>
              </a:clrFrom>
              <a:clrTo>
                <a:srgbClr val="F9F8F6">
                  <a:alpha val="0"/>
                </a:srgbClr>
              </a:clrTo>
            </a:clrChange>
            <a:extLst>
              <a:ext uri="{28A0092B-C50C-407E-A947-70E740481C1C}">
                <a14:useLocalDpi xmlns:a14="http://schemas.microsoft.com/office/drawing/2010/main" val="0"/>
              </a:ext>
            </a:extLst>
          </a:blip>
          <a:srcRect/>
          <a:stretch>
            <a:fillRect/>
          </a:stretch>
        </p:blipFill>
        <p:spPr bwMode="auto">
          <a:xfrm>
            <a:off x="2819400" y="19812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2"/>
          <p:cNvPicPr>
            <a:picLocks noChangeAspect="1" noChangeArrowheads="1"/>
          </p:cNvPicPr>
          <p:nvPr/>
        </p:nvPicPr>
        <p:blipFill>
          <a:blip r:embed="rId5">
            <a:extLst>
              <a:ext uri="{28A0092B-C50C-407E-A947-70E740481C1C}">
                <a14:useLocalDpi xmlns:a14="http://schemas.microsoft.com/office/drawing/2010/main" val="0"/>
              </a:ext>
            </a:extLst>
          </a:blip>
          <a:srcRect l="6279"/>
          <a:stretch>
            <a:fillRect/>
          </a:stretch>
        </p:blipFill>
        <p:spPr bwMode="auto">
          <a:xfrm>
            <a:off x="2971800" y="4419600"/>
            <a:ext cx="2274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2"/>
          <p:cNvSpPr>
            <a:spLocks noChangeArrowheads="1"/>
          </p:cNvSpPr>
          <p:nvPr/>
        </p:nvSpPr>
        <p:spPr bwMode="auto">
          <a:xfrm>
            <a:off x="29718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
        <p:nvSpPr>
          <p:cNvPr id="29708" name="Rectangle 13"/>
          <p:cNvSpPr>
            <a:spLocks noChangeArrowheads="1"/>
          </p:cNvSpPr>
          <p:nvPr/>
        </p:nvSpPr>
        <p:spPr bwMode="auto">
          <a:xfrm>
            <a:off x="3657600" y="3962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5" grpId="0"/>
      <p:bldP spid="5530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848600" cy="715963"/>
          </a:xfrm>
        </p:spPr>
        <p:txBody>
          <a:bodyPr/>
          <a:lstStyle/>
          <a:p>
            <a:pPr eaLnBrk="1" hangingPunct="1"/>
            <a:r>
              <a:rPr lang="en-US" smtClean="0"/>
              <a:t>2nd Law of Thermodynamics</a:t>
            </a:r>
          </a:p>
        </p:txBody>
      </p:sp>
      <p:sp>
        <p:nvSpPr>
          <p:cNvPr id="30723" name="Rectangle 6"/>
          <p:cNvSpPr>
            <a:spLocks noGrp="1" noChangeArrowheads="1"/>
          </p:cNvSpPr>
          <p:nvPr>
            <p:ph idx="1"/>
          </p:nvPr>
        </p:nvSpPr>
        <p:spPr>
          <a:xfrm>
            <a:off x="304800" y="838200"/>
            <a:ext cx="8610600" cy="2514600"/>
          </a:xfrm>
        </p:spPr>
        <p:txBody>
          <a:bodyPr/>
          <a:lstStyle/>
          <a:p>
            <a:pPr eaLnBrk="1" hangingPunct="1">
              <a:spcBef>
                <a:spcPct val="50000"/>
              </a:spcBef>
              <a:buFontTx/>
              <a:buNone/>
            </a:pPr>
            <a:r>
              <a:rPr lang="en-US" smtClean="0"/>
              <a:t>	</a:t>
            </a:r>
            <a:r>
              <a:rPr lang="en-US" smtClean="0">
                <a:solidFill>
                  <a:srgbClr val="C00000"/>
                </a:solidFill>
              </a:rPr>
              <a:t>Entropy</a:t>
            </a:r>
            <a:r>
              <a:rPr lang="en-US" smtClean="0">
                <a:solidFill>
                  <a:srgbClr val="FF0000"/>
                </a:solidFill>
              </a:rPr>
              <a:t> </a:t>
            </a:r>
            <a:r>
              <a:rPr lang="en-US" smtClean="0"/>
              <a:t>is the measure of how evenly distributed heat is within a system.</a:t>
            </a:r>
          </a:p>
          <a:p>
            <a:pPr eaLnBrk="1" hangingPunct="1">
              <a:spcBef>
                <a:spcPct val="50000"/>
              </a:spcBef>
              <a:buFontTx/>
              <a:buNone/>
            </a:pPr>
            <a:r>
              <a:rPr lang="en-US" smtClean="0"/>
              <a:t>	- A system tends to go from order to disorder</a:t>
            </a:r>
          </a:p>
        </p:txBody>
      </p:sp>
      <p:grpSp>
        <p:nvGrpSpPr>
          <p:cNvPr id="30724" name="Group 8"/>
          <p:cNvGrpSpPr>
            <a:grpSpLocks/>
          </p:cNvGrpSpPr>
          <p:nvPr/>
        </p:nvGrpSpPr>
        <p:grpSpPr bwMode="auto">
          <a:xfrm>
            <a:off x="1752600" y="2971800"/>
            <a:ext cx="2362200" cy="1555750"/>
            <a:chOff x="1752600" y="3276600"/>
            <a:chExt cx="2362200" cy="1555750"/>
          </a:xfrm>
        </p:grpSpPr>
        <p:pic>
          <p:nvPicPr>
            <p:cNvPr id="307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2362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133600" y="4191000"/>
              <a:ext cx="15240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Order</a:t>
              </a:r>
            </a:p>
          </p:txBody>
        </p:sp>
      </p:grpSp>
      <p:grpSp>
        <p:nvGrpSpPr>
          <p:cNvPr id="30725" name="Group 9"/>
          <p:cNvGrpSpPr>
            <a:grpSpLocks/>
          </p:cNvGrpSpPr>
          <p:nvPr/>
        </p:nvGrpSpPr>
        <p:grpSpPr bwMode="auto">
          <a:xfrm>
            <a:off x="4953000" y="2971800"/>
            <a:ext cx="2286000" cy="1479550"/>
            <a:chOff x="4724400" y="3276600"/>
            <a:chExt cx="2286000" cy="1479550"/>
          </a:xfrm>
        </p:grpSpPr>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2286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0"/>
            <p:cNvSpPr txBox="1">
              <a:spLocks noChangeArrowheads="1"/>
            </p:cNvSpPr>
            <p:nvPr/>
          </p:nvSpPr>
          <p:spPr bwMode="auto">
            <a:xfrm>
              <a:off x="4800600" y="4114800"/>
              <a:ext cx="22098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Disorder</a:t>
              </a:r>
            </a:p>
          </p:txBody>
        </p:sp>
      </p:grpSp>
      <p:sp>
        <p:nvSpPr>
          <p:cNvPr id="30726" name="Text Box 11"/>
          <p:cNvSpPr txBox="1">
            <a:spLocks noChangeArrowheads="1"/>
          </p:cNvSpPr>
          <p:nvPr/>
        </p:nvSpPr>
        <p:spPr bwMode="auto">
          <a:xfrm>
            <a:off x="304800" y="4800600"/>
            <a:ext cx="8686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Firewood has low entropy (molecules in order) when stacked and high entropy when burning (molecules in disorder). </a:t>
            </a:r>
          </a:p>
          <a:p>
            <a:pPr eaLnBrk="1" hangingPunct="1">
              <a:spcBef>
                <a:spcPct val="50000"/>
              </a:spcBef>
            </a:pPr>
            <a:r>
              <a:rPr lang="en-US" sz="2400"/>
              <a:t>The total amount of energy in the world does not change, but the availability of that energy constantly decreases.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6553200" cy="762000"/>
          </a:xfrm>
        </p:spPr>
        <p:txBody>
          <a:bodyPr/>
          <a:lstStyle/>
          <a:p>
            <a:pPr eaLnBrk="1" hangingPunct="1"/>
            <a:r>
              <a:rPr lang="en-US" smtClean="0"/>
              <a:t>Thermal Energy Transfer</a:t>
            </a:r>
          </a:p>
        </p:txBody>
      </p:sp>
      <p:sp>
        <p:nvSpPr>
          <p:cNvPr id="31747" name="Rectangle 3"/>
          <p:cNvSpPr>
            <a:spLocks noGrp="1" noChangeArrowheads="1"/>
          </p:cNvSpPr>
          <p:nvPr>
            <p:ph idx="1"/>
          </p:nvPr>
        </p:nvSpPr>
        <p:spPr>
          <a:xfrm>
            <a:off x="228600" y="838200"/>
            <a:ext cx="8610600" cy="2819400"/>
          </a:xfrm>
        </p:spPr>
        <p:txBody>
          <a:bodyPr/>
          <a:lstStyle/>
          <a:p>
            <a:pPr eaLnBrk="1" hangingPunct="1">
              <a:spcBef>
                <a:spcPct val="50000"/>
              </a:spcBef>
              <a:buFontTx/>
              <a:buNone/>
            </a:pPr>
            <a:r>
              <a:rPr lang="en-US" smtClean="0">
                <a:solidFill>
                  <a:srgbClr val="C00000"/>
                </a:solidFill>
              </a:rPr>
              <a:t>Convection</a:t>
            </a:r>
            <a:r>
              <a:rPr lang="en-US" smtClean="0">
                <a:solidFill>
                  <a:srgbClr val="FF0000"/>
                </a:solidFill>
              </a:rPr>
              <a:t/>
            </a:r>
            <a:br>
              <a:rPr lang="en-US" smtClean="0">
                <a:solidFill>
                  <a:srgbClr val="FF0000"/>
                </a:solidFill>
              </a:rPr>
            </a:br>
            <a:r>
              <a:rPr lang="en-US" smtClean="0"/>
              <a:t>The transfer of thermal energy by movement of fluid (liquid or gas)</a:t>
            </a:r>
          </a:p>
          <a:p>
            <a:pPr eaLnBrk="1" hangingPunct="1">
              <a:spcBef>
                <a:spcPct val="50000"/>
              </a:spcBef>
              <a:buFontTx/>
              <a:buNone/>
            </a:pPr>
            <a:r>
              <a:rPr lang="en-US" smtClean="0"/>
              <a:t>	When fluid is heated, it expands, becomes less dense, and rises. </a:t>
            </a:r>
          </a:p>
          <a:p>
            <a:pPr eaLnBrk="1" hangingPunct="1">
              <a:spcBef>
                <a:spcPct val="50000"/>
              </a:spcBef>
              <a:buFontTx/>
              <a:buNone/>
            </a:pPr>
            <a:endParaRPr lang="en-US" smtClean="0">
              <a:solidFill>
                <a:srgbClr val="FF0000"/>
              </a:solidFill>
            </a:endParaRPr>
          </a:p>
        </p:txBody>
      </p:sp>
      <p:pic>
        <p:nvPicPr>
          <p:cNvPr id="31748" name="Picture 5" descr="Convection_demo_with_radiator_and_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0"/>
            <a:ext cx="2751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343400" y="3810000"/>
            <a:ext cx="3810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Boiler heating systems circulate heat throughout a home without pumps through the use of convection.</a:t>
            </a:r>
            <a:r>
              <a:rPr lang="en-US" sz="24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2895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0" y="0"/>
            <a:ext cx="6858000" cy="762000"/>
          </a:xfrm>
        </p:spPr>
        <p:txBody>
          <a:bodyPr/>
          <a:lstStyle/>
          <a:p>
            <a:pPr eaLnBrk="1" hangingPunct="1"/>
            <a:r>
              <a:rPr lang="en-US" smtClean="0"/>
              <a:t>Thermal Energy Transfer</a:t>
            </a:r>
          </a:p>
        </p:txBody>
      </p:sp>
      <p:sp>
        <p:nvSpPr>
          <p:cNvPr id="32772" name="Rectangle 3"/>
          <p:cNvSpPr>
            <a:spLocks noGrp="1" noChangeArrowheads="1"/>
          </p:cNvSpPr>
          <p:nvPr>
            <p:ph idx="1"/>
          </p:nvPr>
        </p:nvSpPr>
        <p:spPr>
          <a:xfrm>
            <a:off x="304800" y="838200"/>
            <a:ext cx="8610600" cy="2133600"/>
          </a:xfrm>
        </p:spPr>
        <p:txBody>
          <a:bodyPr/>
          <a:lstStyle/>
          <a:p>
            <a:pPr eaLnBrk="1" hangingPunct="1">
              <a:spcBef>
                <a:spcPct val="50000"/>
              </a:spcBef>
              <a:buFontTx/>
              <a:buNone/>
            </a:pPr>
            <a:r>
              <a:rPr lang="en-US" smtClean="0">
                <a:solidFill>
                  <a:srgbClr val="C00000"/>
                </a:solidFill>
              </a:rPr>
              <a:t>Conduction</a:t>
            </a:r>
            <a:r>
              <a:rPr lang="en-US" smtClean="0">
                <a:solidFill>
                  <a:srgbClr val="FF0000"/>
                </a:solidFill>
              </a:rPr>
              <a:t> </a:t>
            </a:r>
            <a:br>
              <a:rPr lang="en-US" smtClean="0">
                <a:solidFill>
                  <a:srgbClr val="FF0000"/>
                </a:solidFill>
              </a:rPr>
            </a:br>
            <a:r>
              <a:rPr lang="en-US" smtClean="0"/>
              <a:t>The transfer of thermal energy within an object or between objects from molecule to molecule</a:t>
            </a:r>
          </a:p>
        </p:txBody>
      </p:sp>
      <p:sp>
        <p:nvSpPr>
          <p:cNvPr id="57348" name="Rectangle 4"/>
          <p:cNvSpPr>
            <a:spLocks noChangeArrowheads="1"/>
          </p:cNvSpPr>
          <p:nvPr/>
        </p:nvSpPr>
        <p:spPr bwMode="auto">
          <a:xfrm>
            <a:off x="685800" y="3429000"/>
            <a:ext cx="510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a:t>A metal spoon placed in a hot cup of soup will feel warm to your hand. The heat from the soup is conducted through the spoon.</a:t>
            </a:r>
          </a:p>
        </p:txBody>
      </p:sp>
      <p:sp>
        <p:nvSpPr>
          <p:cNvPr id="32774" name="Rectangle 6"/>
          <p:cNvSpPr>
            <a:spLocks noChangeArrowheads="1"/>
          </p:cNvSpPr>
          <p:nvPr/>
        </p:nvSpPr>
        <p:spPr bwMode="auto">
          <a:xfrm>
            <a:off x="6477000" y="5334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6"/>
          <p:cNvSpPr>
            <a:spLocks noGrp="1" noChangeArrowheads="1"/>
          </p:cNvSpPr>
          <p:nvPr>
            <p:ph type="title"/>
          </p:nvPr>
        </p:nvSpPr>
        <p:spPr>
          <a:xfrm>
            <a:off x="152400" y="0"/>
            <a:ext cx="8991600" cy="1020763"/>
          </a:xfrm>
        </p:spPr>
        <p:txBody>
          <a:bodyPr/>
          <a:lstStyle/>
          <a:p>
            <a:pPr eaLnBrk="1" hangingPunct="1"/>
            <a:r>
              <a:rPr lang="en-US" sz="4000" smtClean="0"/>
              <a:t>Thermal Energy Transfer Equations</a:t>
            </a:r>
          </a:p>
        </p:txBody>
      </p:sp>
      <p:graphicFrame>
        <p:nvGraphicFramePr>
          <p:cNvPr id="33795" name="Object 11"/>
          <p:cNvGraphicFramePr>
            <a:graphicFrameLocks noGrp="1" noChangeAspect="1"/>
          </p:cNvGraphicFramePr>
          <p:nvPr>
            <p:ph sz="quarter" idx="2"/>
          </p:nvPr>
        </p:nvGraphicFramePr>
        <p:xfrm>
          <a:off x="2438400" y="1389063"/>
          <a:ext cx="3414713" cy="827087"/>
        </p:xfrm>
        <a:graphic>
          <a:graphicData uri="http://schemas.openxmlformats.org/presentationml/2006/ole">
            <mc:AlternateContent xmlns:mc="http://schemas.openxmlformats.org/markup-compatibility/2006">
              <mc:Choice xmlns:v="urn:schemas-microsoft-com:vml" Requires="v">
                <p:oleObj spid="_x0000_s33819" name="Equation" r:id="rId4" imgW="838080" imgH="203040" progId="Equation.DSMT4">
                  <p:embed/>
                </p:oleObj>
              </mc:Choice>
              <mc:Fallback>
                <p:oleObj name="Equation" r:id="rId4" imgW="838080" imgH="20304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89063"/>
                        <a:ext cx="3414713"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797"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3798" name="Object 7"/>
          <p:cNvGraphicFramePr>
            <a:graphicFrameLocks noChangeAspect="1"/>
          </p:cNvGraphicFramePr>
          <p:nvPr/>
        </p:nvGraphicFramePr>
        <p:xfrm>
          <a:off x="657225" y="3338513"/>
          <a:ext cx="7372350" cy="2205037"/>
        </p:xfrm>
        <a:graphic>
          <a:graphicData uri="http://schemas.openxmlformats.org/presentationml/2006/ole">
            <mc:AlternateContent xmlns:mc="http://schemas.openxmlformats.org/markup-compatibility/2006">
              <mc:Choice xmlns:v="urn:schemas-microsoft-com:vml" Requires="v">
                <p:oleObj spid="_x0000_s33820" name="Equation" r:id="rId6" imgW="3022560" imgH="914400" progId="Equation.DSMT4">
                  <p:embed/>
                </p:oleObj>
              </mc:Choice>
              <mc:Fallback>
                <p:oleObj name="Equation" r:id="rId6" imgW="3022560" imgH="914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 y="3338513"/>
                        <a:ext cx="73723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3821" name="Equation" r:id="rId8" imgW="114102" imgH="177492" progId="Equation.DSMT4">
                  <p:embed/>
                </p:oleObj>
              </mc:Choice>
              <mc:Fallback>
                <p:oleObj name="Equation" r:id="rId8" imgW="114102" imgH="177492"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p:cNvSpPr>
            <a:spLocks noGrp="1" noChangeArrowheads="1"/>
          </p:cNvSpPr>
          <p:nvPr>
            <p:ph type="title"/>
          </p:nvPr>
        </p:nvSpPr>
        <p:spPr>
          <a:xfrm>
            <a:off x="152400" y="0"/>
            <a:ext cx="8991600" cy="1020763"/>
          </a:xfrm>
        </p:spPr>
        <p:txBody>
          <a:bodyPr/>
          <a:lstStyle/>
          <a:p>
            <a:pPr eaLnBrk="1" hangingPunct="1"/>
            <a:r>
              <a:rPr lang="en-US" sz="4000" smtClean="0"/>
              <a:t>Thermal Energy Transfer Equations</a:t>
            </a:r>
          </a:p>
        </p:txBody>
      </p:sp>
      <p:graphicFrame>
        <p:nvGraphicFramePr>
          <p:cNvPr id="34819" name="Object 11"/>
          <p:cNvGraphicFramePr>
            <a:graphicFrameLocks noGrp="1" noChangeAspect="1"/>
          </p:cNvGraphicFramePr>
          <p:nvPr>
            <p:ph sz="quarter" idx="2"/>
          </p:nvPr>
        </p:nvGraphicFramePr>
        <p:xfrm>
          <a:off x="628650" y="914400"/>
          <a:ext cx="1408113" cy="1212850"/>
        </p:xfrm>
        <a:graphic>
          <a:graphicData uri="http://schemas.openxmlformats.org/presentationml/2006/ole">
            <mc:AlternateContent xmlns:mc="http://schemas.openxmlformats.org/markup-compatibility/2006">
              <mc:Choice xmlns:v="urn:schemas-microsoft-com:vml" Requires="v">
                <p:oleObj spid="_x0000_s34857"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914400"/>
                        <a:ext cx="14081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3"/>
          <p:cNvGraphicFramePr>
            <a:graphicFrameLocks noGrp="1" noChangeAspect="1"/>
          </p:cNvGraphicFramePr>
          <p:nvPr>
            <p:ph sz="quarter" idx="3"/>
          </p:nvPr>
        </p:nvGraphicFramePr>
        <p:xfrm>
          <a:off x="3049588" y="1011238"/>
          <a:ext cx="2132012" cy="985837"/>
        </p:xfrm>
        <a:graphic>
          <a:graphicData uri="http://schemas.openxmlformats.org/presentationml/2006/ole">
            <mc:AlternateContent xmlns:mc="http://schemas.openxmlformats.org/markup-compatibility/2006">
              <mc:Choice xmlns:v="urn:schemas-microsoft-com:vml" Requires="v">
                <p:oleObj spid="_x0000_s34858" name="Equation" r:id="rId6" imgW="850680" imgH="393480" progId="Equation.DSMT4">
                  <p:embed/>
                </p:oleObj>
              </mc:Choice>
              <mc:Fallback>
                <p:oleObj name="Equation" r:id="rId6" imgW="850680" imgH="39348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588" y="1011238"/>
                        <a:ext cx="2132012"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4822"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4823" name="Object 7"/>
          <p:cNvGraphicFramePr>
            <a:graphicFrameLocks noChangeAspect="1"/>
          </p:cNvGraphicFramePr>
          <p:nvPr/>
        </p:nvGraphicFramePr>
        <p:xfrm>
          <a:off x="547688" y="2708275"/>
          <a:ext cx="5199062" cy="3797300"/>
        </p:xfrm>
        <a:graphic>
          <a:graphicData uri="http://schemas.openxmlformats.org/presentationml/2006/ole">
            <mc:AlternateContent xmlns:mc="http://schemas.openxmlformats.org/markup-compatibility/2006">
              <mc:Choice xmlns:v="urn:schemas-microsoft-com:vml" Requires="v">
                <p:oleObj spid="_x0000_s34859" name="Equation" r:id="rId8" imgW="2158920" imgH="1574640" progId="Equation.DSMT4">
                  <p:embed/>
                </p:oleObj>
              </mc:Choice>
              <mc:Fallback>
                <p:oleObj name="Equation" r:id="rId8" imgW="2158920" imgH="1574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2708275"/>
                        <a:ext cx="51990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4860" name="Equation" r:id="rId10" imgW="114102" imgH="177492" progId="Equation.DSMT4">
                  <p:embed/>
                </p:oleObj>
              </mc:Choice>
              <mc:Fallback>
                <p:oleObj name="Equation" r:id="rId10" imgW="114102" imgH="177492"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18"/>
          <p:cNvGraphicFramePr>
            <a:graphicFrameLocks noChangeAspect="1"/>
          </p:cNvGraphicFramePr>
          <p:nvPr/>
        </p:nvGraphicFramePr>
        <p:xfrm>
          <a:off x="6132513" y="914400"/>
          <a:ext cx="2162175" cy="1241425"/>
        </p:xfrm>
        <a:graphic>
          <a:graphicData uri="http://schemas.openxmlformats.org/presentationml/2006/ole">
            <mc:AlternateContent xmlns:mc="http://schemas.openxmlformats.org/markup-compatibility/2006">
              <mc:Choice xmlns:v="urn:schemas-microsoft-com:vml" Requires="v">
                <p:oleObj spid="_x0000_s34861" name="Equation" r:id="rId12" imgW="685800" imgH="393480" progId="Equation.DSMT4">
                  <p:embed/>
                </p:oleObj>
              </mc:Choice>
              <mc:Fallback>
                <p:oleObj name="Equation" r:id="rId12" imgW="685800" imgH="39348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2513" y="914400"/>
                        <a:ext cx="2162175"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5586" name="Text Box 50"/>
          <p:cNvSpPr txBox="1">
            <a:spLocks noChangeArrowheads="1"/>
          </p:cNvSpPr>
          <p:nvPr/>
        </p:nvSpPr>
        <p:spPr bwMode="auto">
          <a:xfrm>
            <a:off x="304800" y="2514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1.  List all known values</a:t>
            </a:r>
          </a:p>
        </p:txBody>
      </p:sp>
      <p:sp>
        <p:nvSpPr>
          <p:cNvPr id="65590" name="Rectangle 54"/>
          <p:cNvSpPr>
            <a:spLocks noChangeArrowheads="1"/>
          </p:cNvSpPr>
          <p:nvPr/>
        </p:nvSpPr>
        <p:spPr bwMode="auto">
          <a:xfrm>
            <a:off x="4267200" y="4419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a:solidFill>
                  <a:srgbClr val="C00000"/>
                </a:solidFill>
              </a:rPr>
              <a:t>Δ</a:t>
            </a:r>
            <a:r>
              <a:rPr lang="en-US" sz="2400">
                <a:solidFill>
                  <a:srgbClr val="C00000"/>
                </a:solidFill>
              </a:rPr>
              <a:t>T</a:t>
            </a:r>
            <a:r>
              <a:rPr lang="en-US" sz="2400" baseline="-25000">
                <a:solidFill>
                  <a:srgbClr val="C00000"/>
                </a:solidFill>
              </a:rPr>
              <a:t>water</a:t>
            </a:r>
            <a:r>
              <a:rPr lang="en-US" sz="2400">
                <a:solidFill>
                  <a:srgbClr val="C00000"/>
                </a:solidFill>
              </a:rPr>
              <a:t> = 30.0°C – 25.0°C = 5.0°C </a:t>
            </a:r>
          </a:p>
        </p:txBody>
      </p:sp>
      <p:grpSp>
        <p:nvGrpSpPr>
          <p:cNvPr id="2" name="Group 123"/>
          <p:cNvGrpSpPr>
            <a:grpSpLocks/>
          </p:cNvGrpSpPr>
          <p:nvPr/>
        </p:nvGrpSpPr>
        <p:grpSpPr bwMode="auto">
          <a:xfrm>
            <a:off x="5867400" y="3657600"/>
            <a:ext cx="1751013" cy="627063"/>
            <a:chOff x="2640" y="2544"/>
            <a:chExt cx="1103" cy="395"/>
          </a:xfrm>
        </p:grpSpPr>
        <p:sp>
          <p:nvSpPr>
            <p:cNvPr id="35860" name="Rectangle 56"/>
            <p:cNvSpPr>
              <a:spLocks noChangeArrowheads="1"/>
            </p:cNvSpPr>
            <p:nvPr/>
          </p:nvSpPr>
          <p:spPr bwMode="auto">
            <a:xfrm>
              <a:off x="2640" y="2592"/>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00000"/>
                  </a:solidFill>
                </a:rPr>
                <a:t>4184</a:t>
              </a:r>
              <a:endParaRPr lang="en-US">
                <a:solidFill>
                  <a:srgbClr val="C00000"/>
                </a:solidFill>
              </a:endParaRPr>
            </a:p>
          </p:txBody>
        </p:sp>
        <p:graphicFrame>
          <p:nvGraphicFramePr>
            <p:cNvPr id="35861" name="Object 57"/>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875" name="Equation" r:id="rId5" imgW="508000" imgH="419100" progId="Equation.DSMT4">
                    <p:embed/>
                  </p:oleObj>
                </mc:Choice>
                <mc:Fallback>
                  <p:oleObj name="Equation" r:id="rId5" imgW="508000" imgH="419100" progId="Equation.DSMT4">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7" name="Rectangle 61"/>
          <p:cNvSpPr>
            <a:spLocks noChangeArrowheads="1"/>
          </p:cNvSpPr>
          <p:nvPr/>
        </p:nvSpPr>
        <p:spPr bwMode="auto">
          <a:xfrm>
            <a:off x="4038600" y="31242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00000"/>
                </a:solidFill>
              </a:rPr>
              <a:t>1 kg</a:t>
            </a:r>
          </a:p>
        </p:txBody>
      </p:sp>
      <p:sp>
        <p:nvSpPr>
          <p:cNvPr id="35848"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Q</a:t>
            </a:r>
          </a:p>
        </p:txBody>
      </p:sp>
      <p:sp>
        <p:nvSpPr>
          <p:cNvPr id="35849" name="Rectangle 49"/>
          <p:cNvSpPr>
            <a:spLocks noChangeArrowheads="1"/>
          </p:cNvSpPr>
          <p:nvPr/>
        </p:nvSpPr>
        <p:spPr bwMode="auto">
          <a:xfrm>
            <a:off x="381000" y="914400"/>
            <a:ext cx="6172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t>Calculate the energy transferred when a block of aluminum at 80.0°C is placed in 1.00 liter (1kg) of water at 25.0°C if the final temperature becomes 30.0°C.</a:t>
            </a:r>
          </a:p>
        </p:txBody>
      </p:sp>
      <p:sp>
        <p:nvSpPr>
          <p:cNvPr id="35850" name="Rectangle 115"/>
          <p:cNvSpPr>
            <a:spLocks noGrp="1" noChangeArrowheads="1"/>
          </p:cNvSpPr>
          <p:nvPr>
            <p:ph type="title"/>
          </p:nvPr>
        </p:nvSpPr>
        <p:spPr>
          <a:xfrm>
            <a:off x="0" y="0"/>
            <a:ext cx="7086600" cy="838200"/>
          </a:xfrm>
        </p:spPr>
        <p:txBody>
          <a:bodyPr/>
          <a:lstStyle/>
          <a:p>
            <a:pPr eaLnBrk="1" hangingPunct="1"/>
            <a:r>
              <a:rPr lang="en-US" smtClean="0"/>
              <a:t>Calculating</a:t>
            </a:r>
            <a:r>
              <a:rPr lang="en-US" sz="3600" smtClean="0">
                <a:solidFill>
                  <a:srgbClr val="3333FF"/>
                </a:solidFill>
              </a:rPr>
              <a:t> </a:t>
            </a:r>
            <a:r>
              <a:rPr lang="en-US" smtClean="0"/>
              <a:t>Energy</a:t>
            </a:r>
            <a:r>
              <a:rPr lang="en-US" sz="3600" smtClean="0">
                <a:solidFill>
                  <a:srgbClr val="3333FF"/>
                </a:solidFill>
              </a:rPr>
              <a:t> </a:t>
            </a:r>
            <a:r>
              <a:rPr lang="en-US" smtClean="0"/>
              <a:t>Transfer</a:t>
            </a:r>
          </a:p>
        </p:txBody>
      </p:sp>
      <p:sp>
        <p:nvSpPr>
          <p:cNvPr id="65654" name="Rectangle 118"/>
          <p:cNvSpPr>
            <a:spLocks noChangeArrowheads="1"/>
          </p:cNvSpPr>
          <p:nvPr/>
        </p:nvSpPr>
        <p:spPr bwMode="auto">
          <a:xfrm>
            <a:off x="685800" y="312420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Mass of water = m</a:t>
            </a:r>
            <a:r>
              <a:rPr lang="en-US" sz="2400" baseline="-25000"/>
              <a:t>water </a:t>
            </a:r>
            <a:r>
              <a:rPr lang="en-US" sz="2400"/>
              <a:t>=</a:t>
            </a:r>
          </a:p>
        </p:txBody>
      </p:sp>
      <p:sp>
        <p:nvSpPr>
          <p:cNvPr id="65655" name="Rectangle 119"/>
          <p:cNvSpPr>
            <a:spLocks noChangeArrowheads="1"/>
          </p:cNvSpPr>
          <p:nvPr/>
        </p:nvSpPr>
        <p:spPr bwMode="auto">
          <a:xfrm>
            <a:off x="685800" y="3736975"/>
            <a:ext cx="512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Specific heat capacity of water = c</a:t>
            </a:r>
            <a:r>
              <a:rPr lang="en-US" sz="2400" baseline="-25000"/>
              <a:t>w</a:t>
            </a:r>
            <a:r>
              <a:rPr lang="en-US" sz="2400"/>
              <a:t>=</a:t>
            </a:r>
          </a:p>
        </p:txBody>
      </p:sp>
      <p:sp>
        <p:nvSpPr>
          <p:cNvPr id="65657" name="Rectangle 121"/>
          <p:cNvSpPr>
            <a:spLocks noChangeArrowheads="1"/>
          </p:cNvSpPr>
          <p:nvPr/>
        </p:nvSpPr>
        <p:spPr bwMode="auto">
          <a:xfrm>
            <a:off x="685800" y="44196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change in temperature =</a:t>
            </a:r>
          </a:p>
        </p:txBody>
      </p:sp>
      <p:sp>
        <p:nvSpPr>
          <p:cNvPr id="17" name="Rectangle 119"/>
          <p:cNvSpPr>
            <a:spLocks noChangeArrowheads="1"/>
          </p:cNvSpPr>
          <p:nvPr/>
        </p:nvSpPr>
        <p:spPr bwMode="auto">
          <a:xfrm>
            <a:off x="1676400" y="50292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a:t>
            </a:r>
            <a:r>
              <a:rPr lang="en-US" sz="2400" baseline="-25000"/>
              <a:t>Al</a:t>
            </a:r>
            <a:r>
              <a:rPr lang="en-US" sz="2400"/>
              <a:t> =</a:t>
            </a:r>
          </a:p>
        </p:txBody>
      </p:sp>
      <p:grpSp>
        <p:nvGrpSpPr>
          <p:cNvPr id="3" name="Group 123"/>
          <p:cNvGrpSpPr>
            <a:grpSpLocks/>
          </p:cNvGrpSpPr>
          <p:nvPr/>
        </p:nvGrpSpPr>
        <p:grpSpPr bwMode="auto">
          <a:xfrm>
            <a:off x="2743200" y="4953000"/>
            <a:ext cx="1751013" cy="627063"/>
            <a:chOff x="2640" y="2544"/>
            <a:chExt cx="1103" cy="395"/>
          </a:xfrm>
        </p:grpSpPr>
        <p:sp>
          <p:nvSpPr>
            <p:cNvPr id="35858" name="Rectangle 56"/>
            <p:cNvSpPr>
              <a:spLocks noChangeArrowheads="1"/>
            </p:cNvSpPr>
            <p:nvPr/>
          </p:nvSpPr>
          <p:spPr bwMode="auto">
            <a:xfrm>
              <a:off x="2640" y="2592"/>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00000"/>
                  </a:solidFill>
                </a:rPr>
                <a:t>900.</a:t>
              </a:r>
              <a:endParaRPr lang="en-US">
                <a:solidFill>
                  <a:srgbClr val="C00000"/>
                </a:solidFill>
              </a:endParaRPr>
            </a:p>
          </p:txBody>
        </p:sp>
        <p:graphicFrame>
          <p:nvGraphicFramePr>
            <p:cNvPr id="35859" name="Object 15"/>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876" name="Equation" r:id="rId7" imgW="508000" imgH="419100" progId="Equation.DSMT4">
                    <p:embed/>
                  </p:oleObj>
                </mc:Choice>
                <mc:Fallback>
                  <p:oleObj name="Equation" r:id="rId7" imgW="508000" imgH="4191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 name="Rectangle 54"/>
          <p:cNvSpPr>
            <a:spLocks noChangeArrowheads="1"/>
          </p:cNvSpPr>
          <p:nvPr/>
        </p:nvSpPr>
        <p:spPr bwMode="auto">
          <a:xfrm>
            <a:off x="4343400" y="5638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a:solidFill>
                  <a:srgbClr val="C00000"/>
                </a:solidFill>
              </a:rPr>
              <a:t>Δ</a:t>
            </a:r>
            <a:r>
              <a:rPr lang="en-US" sz="2400">
                <a:solidFill>
                  <a:srgbClr val="C00000"/>
                </a:solidFill>
              </a:rPr>
              <a:t>T</a:t>
            </a:r>
            <a:r>
              <a:rPr lang="en-US" sz="2400" baseline="-25000">
                <a:solidFill>
                  <a:srgbClr val="C00000"/>
                </a:solidFill>
              </a:rPr>
              <a:t>Al</a:t>
            </a:r>
            <a:r>
              <a:rPr lang="en-US" sz="2400">
                <a:solidFill>
                  <a:srgbClr val="C00000"/>
                </a:solidFill>
              </a:rPr>
              <a:t> = 80.0°C – 30.0°C = 50.0°C</a:t>
            </a:r>
            <a:r>
              <a:rPr lang="en-US">
                <a:solidFill>
                  <a:srgbClr val="C00000"/>
                </a:solidFill>
              </a:rPr>
              <a:t> </a:t>
            </a:r>
          </a:p>
        </p:txBody>
      </p:sp>
      <p:sp>
        <p:nvSpPr>
          <p:cNvPr id="22" name="Rectangle 121"/>
          <p:cNvSpPr>
            <a:spLocks noChangeArrowheads="1"/>
          </p:cNvSpPr>
          <p:nvPr/>
        </p:nvSpPr>
        <p:spPr bwMode="auto">
          <a:xfrm>
            <a:off x="762000" y="56388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change in temperature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7" grpId="0"/>
      <p:bldP spid="65654" grpId="0"/>
      <p:bldP spid="65655" grpId="0"/>
      <p:bldP spid="65657" grpId="0"/>
      <p:bldP spid="17"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2.  List all unknown values</a:t>
            </a:r>
          </a:p>
        </p:txBody>
      </p:sp>
      <p:sp>
        <p:nvSpPr>
          <p:cNvPr id="77831" name="Text Box 7"/>
          <p:cNvSpPr txBox="1">
            <a:spLocks noChangeArrowheads="1"/>
          </p:cNvSpPr>
          <p:nvPr/>
        </p:nvSpPr>
        <p:spPr bwMode="auto">
          <a:xfrm>
            <a:off x="1524000" y="1295400"/>
            <a:ext cx="3802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Q = energy transferred</a:t>
            </a:r>
          </a:p>
          <a:p>
            <a:pPr eaLnBrk="1" hangingPunct="1"/>
            <a:r>
              <a:rPr lang="en-US" sz="2400"/>
              <a:t>m</a:t>
            </a:r>
            <a:r>
              <a:rPr lang="en-US" sz="2400" baseline="-25000"/>
              <a:t>Al</a:t>
            </a:r>
            <a:r>
              <a:rPr lang="en-US" sz="2400"/>
              <a:t> = mass of the Al block</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3.  Select equations to solve unknown values</a:t>
            </a:r>
          </a:p>
        </p:txBody>
      </p:sp>
      <p:grpSp>
        <p:nvGrpSpPr>
          <p:cNvPr id="2" name="Group 25"/>
          <p:cNvGrpSpPr>
            <a:grpSpLocks/>
          </p:cNvGrpSpPr>
          <p:nvPr/>
        </p:nvGrpSpPr>
        <p:grpSpPr bwMode="auto">
          <a:xfrm>
            <a:off x="1897063" y="3095625"/>
            <a:ext cx="4638675" cy="552450"/>
            <a:chOff x="1178" y="1950"/>
            <a:chExt cx="2622" cy="348"/>
          </a:xfrm>
        </p:grpSpPr>
        <p:graphicFrame>
          <p:nvGraphicFramePr>
            <p:cNvPr id="36874" name="Object 9"/>
            <p:cNvGraphicFramePr>
              <a:graphicFrameLocks noChangeAspect="1"/>
            </p:cNvGraphicFramePr>
            <p:nvPr/>
          </p:nvGraphicFramePr>
          <p:xfrm>
            <a:off x="1178" y="1975"/>
            <a:ext cx="1273" cy="323"/>
          </p:xfrm>
          <a:graphic>
            <a:graphicData uri="http://schemas.openxmlformats.org/presentationml/2006/ole">
              <mc:AlternateContent xmlns:mc="http://schemas.openxmlformats.org/markup-compatibility/2006">
                <mc:Choice xmlns:v="urn:schemas-microsoft-com:vml" Requires="v">
                  <p:oleObj spid="_x0000_s36895" name="Equation" r:id="rId5" imgW="799920" imgH="203040" progId="Equation.DSMT4">
                    <p:embed/>
                  </p:oleObj>
                </mc:Choice>
                <mc:Fallback>
                  <p:oleObj name="Equation" r:id="rId5" imgW="799920" imgH="2030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 y="1975"/>
                          <a:ext cx="127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5" name="Object 11"/>
            <p:cNvGraphicFramePr>
              <a:graphicFrameLocks noChangeAspect="1"/>
            </p:cNvGraphicFramePr>
            <p:nvPr/>
          </p:nvGraphicFramePr>
          <p:xfrm>
            <a:off x="2736" y="1950"/>
            <a:ext cx="1064" cy="348"/>
          </p:xfrm>
          <a:graphic>
            <a:graphicData uri="http://schemas.openxmlformats.org/presentationml/2006/ole">
              <mc:AlternateContent xmlns:mc="http://schemas.openxmlformats.org/markup-compatibility/2006">
                <mc:Choice xmlns:v="urn:schemas-microsoft-com:vml" Requires="v">
                  <p:oleObj spid="_x0000_s36896" name="Equation" r:id="rId7" imgW="698400" imgH="228600" progId="Equation.DSMT4">
                    <p:embed/>
                  </p:oleObj>
                </mc:Choice>
                <mc:Fallback>
                  <p:oleObj name="Equation" r:id="rId7" imgW="698400" imgH="2286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1950"/>
                          <a:ext cx="106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4.  Solve for Q</a:t>
            </a:r>
            <a:r>
              <a:rPr lang="en-US" sz="2400" baseline="-25000">
                <a:solidFill>
                  <a:srgbClr val="C00000"/>
                </a:solidFill>
              </a:rPr>
              <a:t>water</a:t>
            </a:r>
          </a:p>
        </p:txBody>
      </p:sp>
      <p:graphicFrame>
        <p:nvGraphicFramePr>
          <p:cNvPr id="77839" name="Object 15"/>
          <p:cNvGraphicFramePr>
            <a:graphicFrameLocks noChangeAspect="1"/>
          </p:cNvGraphicFramePr>
          <p:nvPr/>
        </p:nvGraphicFramePr>
        <p:xfrm>
          <a:off x="457200" y="4572000"/>
          <a:ext cx="8162925" cy="982663"/>
        </p:xfrm>
        <a:graphic>
          <a:graphicData uri="http://schemas.openxmlformats.org/presentationml/2006/ole">
            <mc:AlternateContent xmlns:mc="http://schemas.openxmlformats.org/markup-compatibility/2006">
              <mc:Choice xmlns:v="urn:schemas-microsoft-com:vml" Requires="v">
                <p:oleObj spid="_x0000_s36897" name="Equation" r:id="rId9" imgW="3479800" imgH="419100" progId="Equation.DSMT4">
                  <p:embed/>
                </p:oleObj>
              </mc:Choice>
              <mc:Fallback>
                <p:oleObj name="Equation" r:id="rId9" imgW="3479800" imgH="4191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572000"/>
                        <a:ext cx="8162925"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3" name="Rectangle 23"/>
          <p:cNvSpPr>
            <a:spLocks noGrp="1" noChangeArrowheads="1"/>
          </p:cNvSpPr>
          <p:nvPr>
            <p:ph type="title"/>
          </p:nvPr>
        </p:nvSpPr>
        <p:spPr>
          <a:xfrm>
            <a:off x="0" y="0"/>
            <a:ext cx="7543800" cy="762000"/>
          </a:xfrm>
        </p:spPr>
        <p:txBody>
          <a:bodyPr/>
          <a:lstStyle/>
          <a:p>
            <a:pPr eaLnBrk="1" hangingPunct="1"/>
            <a:r>
              <a:rPr lang="en-US" sz="4000" smtClean="0"/>
              <a:t>Calculating Energy Transfer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25876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5. Solve for m</a:t>
            </a:r>
            <a:r>
              <a:rPr lang="en-US" sz="2400" baseline="-25000">
                <a:solidFill>
                  <a:srgbClr val="C00000"/>
                </a:solidFill>
              </a:rPr>
              <a:t>Al</a:t>
            </a:r>
          </a:p>
        </p:txBody>
      </p:sp>
      <p:graphicFrame>
        <p:nvGraphicFramePr>
          <p:cNvPr id="84999" name="Object 7"/>
          <p:cNvGraphicFramePr>
            <a:graphicFrameLocks noGrp="1" noChangeAspect="1"/>
          </p:cNvGraphicFramePr>
          <p:nvPr>
            <p:ph/>
          </p:nvPr>
        </p:nvGraphicFramePr>
        <p:xfrm>
          <a:off x="457200" y="1600200"/>
          <a:ext cx="7954963" cy="796925"/>
        </p:xfrm>
        <a:graphic>
          <a:graphicData uri="http://schemas.openxmlformats.org/presentationml/2006/ole">
            <mc:AlternateContent xmlns:mc="http://schemas.openxmlformats.org/markup-compatibility/2006">
              <mc:Choice xmlns:v="urn:schemas-microsoft-com:vml" Requires="v">
                <p:oleObj spid="_x0000_s37922" name="Equation" r:id="rId5" imgW="2286000" imgH="228600" progId="Equation.DSMT4">
                  <p:embed/>
                </p:oleObj>
              </mc:Choice>
              <mc:Fallback>
                <p:oleObj name="Equation" r:id="rId5" imgW="22860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795496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Rectangle 12"/>
          <p:cNvSpPr>
            <a:spLocks noGrp="1" noChangeArrowheads="1"/>
          </p:cNvSpPr>
          <p:nvPr>
            <p:ph type="title" idx="4294967295"/>
          </p:nvPr>
        </p:nvSpPr>
        <p:spPr>
          <a:xfrm>
            <a:off x="0" y="0"/>
            <a:ext cx="7620000" cy="914400"/>
          </a:xfrm>
        </p:spPr>
        <p:txBody>
          <a:bodyPr/>
          <a:lstStyle/>
          <a:p>
            <a:pPr eaLnBrk="1" hangingPunct="1"/>
            <a:r>
              <a:rPr lang="en-US" sz="4000" smtClean="0"/>
              <a:t>Calculating Energy Transfer</a:t>
            </a:r>
          </a:p>
        </p:txBody>
      </p:sp>
      <p:graphicFrame>
        <p:nvGraphicFramePr>
          <p:cNvPr id="5125" name="Object 10"/>
          <p:cNvGraphicFramePr>
            <a:graphicFrameLocks noChangeAspect="1"/>
          </p:cNvGraphicFramePr>
          <p:nvPr/>
        </p:nvGraphicFramePr>
        <p:xfrm>
          <a:off x="542925" y="3429000"/>
          <a:ext cx="5999163" cy="1668463"/>
        </p:xfrm>
        <a:graphic>
          <a:graphicData uri="http://schemas.openxmlformats.org/presentationml/2006/ole">
            <mc:AlternateContent xmlns:mc="http://schemas.openxmlformats.org/markup-compatibility/2006">
              <mc:Choice xmlns:v="urn:schemas-microsoft-com:vml" Requires="v">
                <p:oleObj spid="_x0000_s37923" name="Equation" r:id="rId7" imgW="2184120" imgH="609480" progId="Equation.DSMT4">
                  <p:embed/>
                </p:oleObj>
              </mc:Choice>
              <mc:Fallback>
                <p:oleObj name="Equation" r:id="rId7" imgW="2184120" imgH="60948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3429000"/>
                        <a:ext cx="5999163" cy="166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3" name="Object 11"/>
          <p:cNvGraphicFramePr>
            <a:graphicFrameLocks noChangeAspect="1"/>
          </p:cNvGraphicFramePr>
          <p:nvPr/>
        </p:nvGraphicFramePr>
        <p:xfrm>
          <a:off x="623888" y="5257800"/>
          <a:ext cx="4672012" cy="806450"/>
        </p:xfrm>
        <a:graphic>
          <a:graphicData uri="http://schemas.openxmlformats.org/presentationml/2006/ole">
            <mc:AlternateContent xmlns:mc="http://schemas.openxmlformats.org/markup-compatibility/2006">
              <mc:Choice xmlns:v="urn:schemas-microsoft-com:vml" Requires="v">
                <p:oleObj spid="_x0000_s37924" name="Equation" r:id="rId9" imgW="1320800" imgH="228600" progId="Equation.DSMT4">
                  <p:embed/>
                </p:oleObj>
              </mc:Choice>
              <mc:Fallback>
                <p:oleObj name="Equation" r:id="rId9" imgW="1320800" imgH="2286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8" y="5257800"/>
                        <a:ext cx="4672012"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5"/>
          <p:cNvGraphicFramePr>
            <a:graphicFrameLocks noChangeAspect="1"/>
          </p:cNvGraphicFramePr>
          <p:nvPr/>
        </p:nvGraphicFramePr>
        <p:xfrm>
          <a:off x="457200" y="2514600"/>
          <a:ext cx="4335463" cy="828675"/>
        </p:xfrm>
        <a:graphic>
          <a:graphicData uri="http://schemas.openxmlformats.org/presentationml/2006/ole">
            <mc:AlternateContent xmlns:mc="http://schemas.openxmlformats.org/markup-compatibility/2006">
              <mc:Choice xmlns:v="urn:schemas-microsoft-com:vml" Requires="v">
                <p:oleObj spid="_x0000_s37925" name="Equation" r:id="rId11" imgW="1180800" imgH="228600" progId="Equation.DSMT4">
                  <p:embed/>
                </p:oleObj>
              </mc:Choice>
              <mc:Fallback>
                <p:oleObj name="Equation" r:id="rId11" imgW="11808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514600"/>
                        <a:ext cx="433546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5586" name="Text Box 50"/>
          <p:cNvSpPr txBox="1">
            <a:spLocks noChangeArrowheads="1"/>
          </p:cNvSpPr>
          <p:nvPr/>
        </p:nvSpPr>
        <p:spPr bwMode="auto">
          <a:xfrm>
            <a:off x="304800" y="2971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1.  List all known values</a:t>
            </a:r>
          </a:p>
        </p:txBody>
      </p:sp>
      <p:sp>
        <p:nvSpPr>
          <p:cNvPr id="65590" name="Rectangle 54"/>
          <p:cNvSpPr>
            <a:spLocks noChangeArrowheads="1"/>
          </p:cNvSpPr>
          <p:nvPr/>
        </p:nvSpPr>
        <p:spPr bwMode="auto">
          <a:xfrm>
            <a:off x="4876800" y="5334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a:solidFill>
                  <a:srgbClr val="C00000"/>
                </a:solidFill>
              </a:rPr>
              <a:t>Δ</a:t>
            </a:r>
            <a:r>
              <a:rPr lang="en-US" sz="2400">
                <a:solidFill>
                  <a:srgbClr val="C00000"/>
                </a:solidFill>
              </a:rPr>
              <a:t>T = 10°C - 5°C = 5°C</a:t>
            </a:r>
            <a:r>
              <a:rPr lang="en-US">
                <a:solidFill>
                  <a:srgbClr val="C00000"/>
                </a:solidFill>
              </a:rPr>
              <a:t> </a:t>
            </a:r>
          </a:p>
        </p:txBody>
      </p:sp>
      <p:sp>
        <p:nvSpPr>
          <p:cNvPr id="65591" name="Rectangle 55"/>
          <p:cNvSpPr>
            <a:spLocks noChangeArrowheads="1"/>
          </p:cNvSpPr>
          <p:nvPr/>
        </p:nvSpPr>
        <p:spPr bwMode="auto">
          <a:xfrm>
            <a:off x="3886200" y="5943600"/>
            <a:ext cx="286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400">
                <a:solidFill>
                  <a:srgbClr val="C00000"/>
                </a:solidFill>
              </a:rPr>
              <a:t>Δ</a:t>
            </a:r>
            <a:r>
              <a:rPr lang="en-US" sz="2400">
                <a:solidFill>
                  <a:srgbClr val="C00000"/>
                </a:solidFill>
              </a:rPr>
              <a:t>t = 1 hour = 3600s</a:t>
            </a:r>
          </a:p>
        </p:txBody>
      </p:sp>
      <p:grpSp>
        <p:nvGrpSpPr>
          <p:cNvPr id="2" name="Group 123"/>
          <p:cNvGrpSpPr>
            <a:grpSpLocks/>
          </p:cNvGrpSpPr>
          <p:nvPr/>
        </p:nvGrpSpPr>
        <p:grpSpPr bwMode="auto">
          <a:xfrm>
            <a:off x="4191000" y="4038600"/>
            <a:ext cx="2120900" cy="588963"/>
            <a:chOff x="2640" y="2544"/>
            <a:chExt cx="1336" cy="371"/>
          </a:xfrm>
        </p:grpSpPr>
        <p:sp>
          <p:nvSpPr>
            <p:cNvPr id="38932" name="Rectangle 56"/>
            <p:cNvSpPr>
              <a:spLocks noChangeArrowheads="1"/>
            </p:cNvSpPr>
            <p:nvPr/>
          </p:nvSpPr>
          <p:spPr bwMode="auto">
            <a:xfrm>
              <a:off x="2640" y="2592"/>
              <a:ext cx="7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0000"/>
                  </a:solidFill>
                </a:rPr>
                <a:t>k =0.10</a:t>
              </a:r>
              <a:r>
                <a:rPr lang="en-US"/>
                <a:t> </a:t>
              </a:r>
            </a:p>
          </p:txBody>
        </p:sp>
        <p:graphicFrame>
          <p:nvGraphicFramePr>
            <p:cNvPr id="38933" name="Object 57"/>
            <p:cNvGraphicFramePr>
              <a:graphicFrameLocks noChangeAspect="1"/>
            </p:cNvGraphicFramePr>
            <p:nvPr/>
          </p:nvGraphicFramePr>
          <p:xfrm>
            <a:off x="3366" y="2544"/>
            <a:ext cx="610" cy="371"/>
          </p:xfrm>
          <a:graphic>
            <a:graphicData uri="http://schemas.openxmlformats.org/presentationml/2006/ole">
              <mc:AlternateContent xmlns:mc="http://schemas.openxmlformats.org/markup-compatibility/2006">
                <mc:Choice xmlns:v="urn:schemas-microsoft-com:vml" Requires="v">
                  <p:oleObj spid="_x0000_s38947" name="Equation" r:id="rId4" imgW="647419" imgH="393529" progId="Equation.DSMT4">
                    <p:embed/>
                  </p:oleObj>
                </mc:Choice>
                <mc:Fallback>
                  <p:oleObj name="Equation" r:id="rId4" imgW="647419" imgH="393529" progId="Equation.DSMT4">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 y="2544"/>
                          <a:ext cx="61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6" name="Rectangle 60"/>
          <p:cNvSpPr>
            <a:spLocks noChangeArrowheads="1"/>
          </p:cNvSpPr>
          <p:nvPr/>
        </p:nvSpPr>
        <p:spPr bwMode="auto">
          <a:xfrm>
            <a:off x="4267200" y="4724400"/>
            <a:ext cx="152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00000"/>
                </a:solidFill>
              </a:rPr>
              <a:t>L =</a:t>
            </a:r>
            <a:r>
              <a:rPr lang="en-US">
                <a:solidFill>
                  <a:srgbClr val="C00000"/>
                </a:solidFill>
              </a:rPr>
              <a:t> </a:t>
            </a:r>
            <a:r>
              <a:rPr lang="en-US" sz="2400">
                <a:solidFill>
                  <a:srgbClr val="C00000"/>
                </a:solidFill>
              </a:rPr>
              <a:t>0.04m</a:t>
            </a:r>
            <a:endParaRPr lang="el-GR" sz="2400">
              <a:solidFill>
                <a:srgbClr val="C00000"/>
              </a:solidFill>
            </a:endParaRPr>
          </a:p>
        </p:txBody>
      </p:sp>
      <p:sp>
        <p:nvSpPr>
          <p:cNvPr id="65597" name="Rectangle 61"/>
          <p:cNvSpPr>
            <a:spLocks noChangeArrowheads="1"/>
          </p:cNvSpPr>
          <p:nvPr/>
        </p:nvSpPr>
        <p:spPr bwMode="auto">
          <a:xfrm>
            <a:off x="5181600" y="3505200"/>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C00000"/>
                </a:solidFill>
              </a:rPr>
              <a:t>A = 2m * 1m = 2m</a:t>
            </a:r>
            <a:r>
              <a:rPr lang="en-US" sz="2400" baseline="30000">
                <a:solidFill>
                  <a:srgbClr val="C00000"/>
                </a:solidFill>
              </a:rPr>
              <a:t>2</a:t>
            </a:r>
            <a:r>
              <a:rPr lang="en-US" sz="2400">
                <a:solidFill>
                  <a:srgbClr val="C00000"/>
                </a:solidFill>
              </a:rPr>
              <a:t> </a:t>
            </a:r>
          </a:p>
        </p:txBody>
      </p:sp>
      <p:sp>
        <p:nvSpPr>
          <p:cNvPr id="38921"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Q</a:t>
            </a:r>
          </a:p>
        </p:txBody>
      </p:sp>
      <p:grpSp>
        <p:nvGrpSpPr>
          <p:cNvPr id="38922" name="Group 124"/>
          <p:cNvGrpSpPr>
            <a:grpSpLocks/>
          </p:cNvGrpSpPr>
          <p:nvPr/>
        </p:nvGrpSpPr>
        <p:grpSpPr bwMode="auto">
          <a:xfrm>
            <a:off x="381000" y="914400"/>
            <a:ext cx="6248400" cy="1938338"/>
            <a:chOff x="240" y="576"/>
            <a:chExt cx="3936" cy="1221"/>
          </a:xfrm>
        </p:grpSpPr>
        <p:sp>
          <p:nvSpPr>
            <p:cNvPr id="38930" name="Rectangle 49"/>
            <p:cNvSpPr>
              <a:spLocks noChangeArrowheads="1"/>
            </p:cNvSpPr>
            <p:nvPr/>
          </p:nvSpPr>
          <p:spPr bwMode="auto">
            <a:xfrm>
              <a:off x="240" y="576"/>
              <a:ext cx="393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t>Calculate the energy transfer in a  wall section measuring 2m by 1m by 0.04m thick</a:t>
              </a:r>
              <a:r>
                <a:rPr lang="en-US"/>
                <a:t> </a:t>
              </a:r>
              <a:r>
                <a:rPr lang="en-US" sz="2400"/>
                <a:t>with a thermal conductivity of 0.10      	 .  Opposing sides of the wall section have a temperature of 10</a:t>
              </a:r>
              <a:r>
                <a:rPr lang="en-US" sz="2400">
                  <a:cs typeface="Arial" charset="0"/>
                </a:rPr>
                <a:t>°</a:t>
              </a:r>
              <a:r>
                <a:rPr lang="en-US" sz="2400"/>
                <a:t>C and 5°C after one hour.  </a:t>
              </a:r>
            </a:p>
          </p:txBody>
        </p:sp>
        <p:graphicFrame>
          <p:nvGraphicFramePr>
            <p:cNvPr id="38931" name="Object 104"/>
            <p:cNvGraphicFramePr>
              <a:graphicFrameLocks noChangeAspect="1"/>
            </p:cNvGraphicFramePr>
            <p:nvPr/>
          </p:nvGraphicFramePr>
          <p:xfrm>
            <a:off x="3312" y="1056"/>
            <a:ext cx="453" cy="276"/>
          </p:xfrm>
          <a:graphic>
            <a:graphicData uri="http://schemas.openxmlformats.org/presentationml/2006/ole">
              <mc:AlternateContent xmlns:mc="http://schemas.openxmlformats.org/markup-compatibility/2006">
                <mc:Choice xmlns:v="urn:schemas-microsoft-com:vml" Requires="v">
                  <p:oleObj spid="_x0000_s38948" name="Equation" r:id="rId6" imgW="647419" imgH="393529" progId="Equation.DSMT4">
                    <p:embed/>
                  </p:oleObj>
                </mc:Choice>
                <mc:Fallback>
                  <p:oleObj name="Equation" r:id="rId6" imgW="647419" imgH="393529" progId="Equation.DSMT4">
                    <p:embed/>
                    <p:pic>
                      <p:nvPicPr>
                        <p:cNvPr id="0"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1056"/>
                          <a:ext cx="45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923" name="Rectangle 115"/>
          <p:cNvSpPr>
            <a:spLocks noGrp="1" noChangeArrowheads="1"/>
          </p:cNvSpPr>
          <p:nvPr>
            <p:ph type="title"/>
          </p:nvPr>
        </p:nvSpPr>
        <p:spPr>
          <a:xfrm>
            <a:off x="0" y="0"/>
            <a:ext cx="7086600" cy="838200"/>
          </a:xfrm>
        </p:spPr>
        <p:txBody>
          <a:bodyPr/>
          <a:lstStyle/>
          <a:p>
            <a:pPr eaLnBrk="1" hangingPunct="1"/>
            <a:r>
              <a:rPr lang="en-US" smtClean="0"/>
              <a:t>Calculating</a:t>
            </a:r>
            <a:r>
              <a:rPr lang="en-US" sz="3600" smtClean="0">
                <a:solidFill>
                  <a:srgbClr val="3333FF"/>
                </a:solidFill>
              </a:rPr>
              <a:t> </a:t>
            </a:r>
            <a:r>
              <a:rPr lang="en-US" smtClean="0"/>
              <a:t>Energy</a:t>
            </a:r>
            <a:r>
              <a:rPr lang="en-US" sz="3600" smtClean="0">
                <a:solidFill>
                  <a:srgbClr val="3333FF"/>
                </a:solidFill>
              </a:rPr>
              <a:t> </a:t>
            </a:r>
            <a:r>
              <a:rPr lang="en-US" smtClean="0"/>
              <a:t>Transfer</a:t>
            </a:r>
          </a:p>
        </p:txBody>
      </p:sp>
      <p:pic>
        <p:nvPicPr>
          <p:cNvPr id="38924"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54" name="Rectangle 118"/>
          <p:cNvSpPr>
            <a:spLocks noChangeArrowheads="1"/>
          </p:cNvSpPr>
          <p:nvPr/>
        </p:nvSpPr>
        <p:spPr bwMode="auto">
          <a:xfrm>
            <a:off x="990600" y="3505200"/>
            <a:ext cx="420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Area of thermal conductivity =</a:t>
            </a:r>
          </a:p>
        </p:txBody>
      </p:sp>
      <p:sp>
        <p:nvSpPr>
          <p:cNvPr id="65655" name="Rectangle 119"/>
          <p:cNvSpPr>
            <a:spLocks noChangeArrowheads="1"/>
          </p:cNvSpPr>
          <p:nvPr/>
        </p:nvSpPr>
        <p:spPr bwMode="auto">
          <a:xfrm>
            <a:off x="990600" y="4117975"/>
            <a:ext cx="324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Thermal conductivity =</a:t>
            </a:r>
          </a:p>
        </p:txBody>
      </p:sp>
      <p:sp>
        <p:nvSpPr>
          <p:cNvPr id="65656" name="Rectangle 120"/>
          <p:cNvSpPr>
            <a:spLocks noChangeArrowheads="1"/>
          </p:cNvSpPr>
          <p:nvPr/>
        </p:nvSpPr>
        <p:spPr bwMode="auto">
          <a:xfrm>
            <a:off x="990600" y="4727575"/>
            <a:ext cx="332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Thickness of material =</a:t>
            </a:r>
          </a:p>
        </p:txBody>
      </p:sp>
      <p:sp>
        <p:nvSpPr>
          <p:cNvPr id="65657" name="Rectangle 121"/>
          <p:cNvSpPr>
            <a:spLocks noChangeArrowheads="1"/>
          </p:cNvSpPr>
          <p:nvPr/>
        </p:nvSpPr>
        <p:spPr bwMode="auto">
          <a:xfrm>
            <a:off x="990600" y="5337175"/>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Difference in temperature =</a:t>
            </a:r>
          </a:p>
        </p:txBody>
      </p:sp>
      <p:sp>
        <p:nvSpPr>
          <p:cNvPr id="65658" name="Rectangle 122"/>
          <p:cNvSpPr>
            <a:spLocks noChangeArrowheads="1"/>
          </p:cNvSpPr>
          <p:nvPr/>
        </p:nvSpPr>
        <p:spPr bwMode="auto">
          <a:xfrm>
            <a:off x="990600" y="5943600"/>
            <a:ext cx="249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Change in 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6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1" grpId="0"/>
      <p:bldP spid="65596" grpId="0"/>
      <p:bldP spid="65597" grpId="0"/>
      <p:bldP spid="65654" grpId="0"/>
      <p:bldP spid="65655" grpId="0"/>
      <p:bldP spid="65656" grpId="0"/>
      <p:bldP spid="65657" grpId="0"/>
      <p:bldP spid="6565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4724400" cy="914400"/>
          </a:xfrm>
        </p:spPr>
        <p:txBody>
          <a:bodyPr/>
          <a:lstStyle/>
          <a:p>
            <a:pPr eaLnBrk="1" hangingPunct="1"/>
            <a:r>
              <a:rPr lang="en-US" smtClean="0"/>
              <a:t>Thermodynamics</a:t>
            </a:r>
          </a:p>
        </p:txBody>
      </p:sp>
      <p:sp>
        <p:nvSpPr>
          <p:cNvPr id="49157" name="Rectangle 5"/>
          <p:cNvSpPr>
            <a:spLocks noGrp="1" noChangeArrowheads="1"/>
          </p:cNvSpPr>
          <p:nvPr>
            <p:ph idx="1"/>
          </p:nvPr>
        </p:nvSpPr>
        <p:spPr>
          <a:xfrm>
            <a:off x="609600" y="1143000"/>
            <a:ext cx="8229600" cy="5334000"/>
          </a:xfrm>
        </p:spPr>
        <p:txBody>
          <a:bodyPr/>
          <a:lstStyle/>
          <a:p>
            <a:pPr eaLnBrk="1" hangingPunct="1">
              <a:spcBef>
                <a:spcPct val="50000"/>
              </a:spcBef>
              <a:buFontTx/>
              <a:buNone/>
            </a:pPr>
            <a:r>
              <a:rPr lang="en-US" smtClean="0"/>
              <a:t>Rub your hands together for 15 seconds.</a:t>
            </a:r>
          </a:p>
          <a:p>
            <a:pPr eaLnBrk="1" hangingPunct="1">
              <a:spcBef>
                <a:spcPct val="50000"/>
              </a:spcBef>
              <a:buFontTx/>
              <a:buNone/>
            </a:pPr>
            <a:endParaRPr lang="en-US" smtClean="0"/>
          </a:p>
          <a:p>
            <a:pPr eaLnBrk="1" hangingPunct="1">
              <a:spcBef>
                <a:spcPct val="50000"/>
              </a:spcBef>
              <a:buFontTx/>
              <a:buNone/>
            </a:pPr>
            <a:endParaRPr lang="en-US" smtClean="0"/>
          </a:p>
          <a:p>
            <a:pPr eaLnBrk="1" hangingPunct="1">
              <a:spcBef>
                <a:spcPct val="50000"/>
              </a:spcBef>
              <a:buFontTx/>
              <a:buNone/>
            </a:pPr>
            <a:endParaRPr lang="en-US" smtClean="0"/>
          </a:p>
          <a:p>
            <a:pPr eaLnBrk="1" hangingPunct="1">
              <a:spcBef>
                <a:spcPct val="50000"/>
              </a:spcBef>
              <a:buFontTx/>
              <a:buNone/>
            </a:pPr>
            <a:endParaRPr lang="en-US" smtClean="0"/>
          </a:p>
          <a:p>
            <a:pPr eaLnBrk="1" hangingPunct="1">
              <a:spcBef>
                <a:spcPct val="50000"/>
              </a:spcBef>
              <a:buFontTx/>
              <a:buNone/>
            </a:pPr>
            <a:r>
              <a:rPr lang="en-US" smtClean="0"/>
              <a:t>Are your hands warm?</a:t>
            </a:r>
          </a:p>
          <a:p>
            <a:pPr eaLnBrk="1" hangingPunct="1">
              <a:spcBef>
                <a:spcPct val="50000"/>
              </a:spcBef>
              <a:buFontTx/>
              <a:buNone/>
            </a:pPr>
            <a:r>
              <a:rPr lang="en-US" sz="4000" b="1" smtClean="0">
                <a:solidFill>
                  <a:srgbClr val="C00000"/>
                </a:solidFill>
              </a:rPr>
              <a:t>Thermal energy</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3663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2.  List all unknown values</a:t>
            </a:r>
          </a:p>
        </p:txBody>
      </p:sp>
      <p:sp>
        <p:nvSpPr>
          <p:cNvPr id="77831" name="Text Box 7"/>
          <p:cNvSpPr txBox="1">
            <a:spLocks noChangeArrowheads="1"/>
          </p:cNvSpPr>
          <p:nvPr/>
        </p:nvSpPr>
        <p:spPr bwMode="auto">
          <a:xfrm>
            <a:off x="1524000" y="12954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P = Rate of energy transfer</a:t>
            </a:r>
          </a:p>
          <a:p>
            <a:pPr eaLnBrk="1" hangingPunct="1"/>
            <a:r>
              <a:rPr lang="en-US" sz="2400"/>
              <a:t>Q = Energy transfer</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3.  Select equations to solve unknown values</a:t>
            </a:r>
          </a:p>
        </p:txBody>
      </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4.  Solve in terms of Q</a:t>
            </a:r>
          </a:p>
        </p:txBody>
      </p:sp>
      <p:graphicFrame>
        <p:nvGraphicFramePr>
          <p:cNvPr id="77839" name="Object 15"/>
          <p:cNvGraphicFramePr>
            <a:graphicFrameLocks noChangeAspect="1"/>
          </p:cNvGraphicFramePr>
          <p:nvPr/>
        </p:nvGraphicFramePr>
        <p:xfrm>
          <a:off x="2317750" y="4495800"/>
          <a:ext cx="1535113" cy="511175"/>
        </p:xfrm>
        <a:graphic>
          <a:graphicData uri="http://schemas.openxmlformats.org/presentationml/2006/ole">
            <mc:AlternateContent xmlns:mc="http://schemas.openxmlformats.org/markup-compatibility/2006">
              <mc:Choice xmlns:v="urn:schemas-microsoft-com:vml" Requires="v">
                <p:oleObj spid="_x0000_s39978" name="Equation" r:id="rId4" imgW="609480" imgH="203040" progId="Equation.DSMT4">
                  <p:embed/>
                </p:oleObj>
              </mc:Choice>
              <mc:Fallback>
                <p:oleObj name="Equation" r:id="rId4" imgW="609480" imgH="20304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4495800"/>
                        <a:ext cx="153511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40" name="Text Box 16"/>
          <p:cNvSpPr txBox="1">
            <a:spLocks noChangeArrowheads="1"/>
          </p:cNvSpPr>
          <p:nvPr/>
        </p:nvSpPr>
        <p:spPr bwMode="auto">
          <a:xfrm>
            <a:off x="457200" y="5105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5.  Combine equations</a:t>
            </a:r>
          </a:p>
        </p:txBody>
      </p:sp>
      <p:graphicFrame>
        <p:nvGraphicFramePr>
          <p:cNvPr id="77844" name="Object 20"/>
          <p:cNvGraphicFramePr>
            <a:graphicFrameLocks noChangeAspect="1"/>
          </p:cNvGraphicFramePr>
          <p:nvPr/>
        </p:nvGraphicFramePr>
        <p:xfrm>
          <a:off x="2282825" y="5562600"/>
          <a:ext cx="2813050" cy="990600"/>
        </p:xfrm>
        <a:graphic>
          <a:graphicData uri="http://schemas.openxmlformats.org/presentationml/2006/ole">
            <mc:AlternateContent xmlns:mc="http://schemas.openxmlformats.org/markup-compatibility/2006">
              <mc:Choice xmlns:v="urn:schemas-microsoft-com:vml" Requires="v">
                <p:oleObj spid="_x0000_s39979" name="Equation" r:id="rId6" imgW="1117440" imgH="393480" progId="Equation.DSMT4">
                  <p:embed/>
                </p:oleObj>
              </mc:Choice>
              <mc:Fallback>
                <p:oleObj name="Equation" r:id="rId6" imgW="1117440" imgH="39348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2825" y="5562600"/>
                        <a:ext cx="28130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6" name="Rectangle 23"/>
          <p:cNvSpPr>
            <a:spLocks noGrp="1" noChangeArrowheads="1"/>
          </p:cNvSpPr>
          <p:nvPr>
            <p:ph type="title"/>
          </p:nvPr>
        </p:nvSpPr>
        <p:spPr>
          <a:xfrm>
            <a:off x="0" y="0"/>
            <a:ext cx="7543800" cy="762000"/>
          </a:xfrm>
        </p:spPr>
        <p:txBody>
          <a:bodyPr/>
          <a:lstStyle/>
          <a:p>
            <a:pPr eaLnBrk="1" hangingPunct="1"/>
            <a:r>
              <a:rPr lang="en-US" sz="4000" smtClean="0"/>
              <a:t>Calculating Energy Transfer</a:t>
            </a:r>
          </a:p>
        </p:txBody>
      </p:sp>
      <p:pic>
        <p:nvPicPr>
          <p:cNvPr id="39947"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52" name="Object 16"/>
          <p:cNvGraphicFramePr>
            <a:graphicFrameLocks noChangeAspect="1"/>
          </p:cNvGraphicFramePr>
          <p:nvPr/>
        </p:nvGraphicFramePr>
        <p:xfrm>
          <a:off x="1676400" y="2819400"/>
          <a:ext cx="1484313" cy="1150938"/>
        </p:xfrm>
        <a:graphic>
          <a:graphicData uri="http://schemas.openxmlformats.org/presentationml/2006/ole">
            <mc:AlternateContent xmlns:mc="http://schemas.openxmlformats.org/markup-compatibility/2006">
              <mc:Choice xmlns:v="urn:schemas-microsoft-com:vml" Requires="v">
                <p:oleObj spid="_x0000_s39980" name="Equation" r:id="rId9" imgW="507960" imgH="393480" progId="Equation.DSMT4">
                  <p:embed/>
                </p:oleObj>
              </mc:Choice>
              <mc:Fallback>
                <p:oleObj name="Equation" r:id="rId9" imgW="507960" imgH="3934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19400"/>
                        <a:ext cx="1484313"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3" name="Object 17"/>
          <p:cNvGraphicFramePr>
            <a:graphicFrameLocks noChangeAspect="1"/>
          </p:cNvGraphicFramePr>
          <p:nvPr/>
        </p:nvGraphicFramePr>
        <p:xfrm>
          <a:off x="4038600" y="2819400"/>
          <a:ext cx="2374900" cy="1150938"/>
        </p:xfrm>
        <a:graphic>
          <a:graphicData uri="http://schemas.openxmlformats.org/presentationml/2006/ole">
            <mc:AlternateContent xmlns:mc="http://schemas.openxmlformats.org/markup-compatibility/2006">
              <mc:Choice xmlns:v="urn:schemas-microsoft-com:vml" Requires="v">
                <p:oleObj spid="_x0000_s39981" name="Equation" r:id="rId11" imgW="812520" imgH="393480" progId="Equation.DSMT4">
                  <p:embed/>
                </p:oleObj>
              </mc:Choice>
              <mc:Fallback>
                <p:oleObj name="Equation" r:id="rId11" imgW="812520" imgH="39348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819400"/>
                        <a:ext cx="237490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78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7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P spid="7784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6. Apply known values</a:t>
            </a:r>
          </a:p>
        </p:txBody>
      </p:sp>
      <p:graphicFrame>
        <p:nvGraphicFramePr>
          <p:cNvPr id="84999" name="Object 7"/>
          <p:cNvGraphicFramePr>
            <a:graphicFrameLocks noGrp="1" noChangeAspect="1"/>
          </p:cNvGraphicFramePr>
          <p:nvPr>
            <p:ph/>
          </p:nvPr>
        </p:nvGraphicFramePr>
        <p:xfrm>
          <a:off x="1155700" y="1963738"/>
          <a:ext cx="3568700" cy="1333500"/>
        </p:xfrm>
        <a:graphic>
          <a:graphicData uri="http://schemas.openxmlformats.org/presentationml/2006/ole">
            <mc:AlternateContent xmlns:mc="http://schemas.openxmlformats.org/markup-compatibility/2006">
              <mc:Choice xmlns:v="urn:schemas-microsoft-com:vml" Requires="v">
                <p:oleObj spid="_x0000_s40984" name="Equation" r:id="rId4" imgW="1155600" imgH="431640" progId="Equation.DSMT4">
                  <p:embed/>
                </p:oleObj>
              </mc:Choice>
              <mc:Fallback>
                <p:oleObj name="Equation" r:id="rId4" imgW="1155600" imgH="4316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1963738"/>
                        <a:ext cx="35687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4" name="Rectangle 12"/>
          <p:cNvSpPr>
            <a:spLocks noGrp="1" noChangeArrowheads="1"/>
          </p:cNvSpPr>
          <p:nvPr>
            <p:ph type="title" idx="4294967295"/>
          </p:nvPr>
        </p:nvSpPr>
        <p:spPr>
          <a:xfrm>
            <a:off x="0" y="0"/>
            <a:ext cx="7620000" cy="914400"/>
          </a:xfrm>
        </p:spPr>
        <p:txBody>
          <a:bodyPr/>
          <a:lstStyle/>
          <a:p>
            <a:pPr eaLnBrk="1" hangingPunct="1"/>
            <a:r>
              <a:rPr lang="en-US" sz="4000" smtClean="0"/>
              <a:t>Calculating Energy Transfer</a:t>
            </a:r>
          </a:p>
        </p:txBody>
      </p:sp>
      <p:pic>
        <p:nvPicPr>
          <p:cNvPr id="409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7"/>
          <p:cNvGraphicFramePr>
            <a:graphicFrameLocks noChangeAspect="1"/>
          </p:cNvGraphicFramePr>
          <p:nvPr/>
        </p:nvGraphicFramePr>
        <p:xfrm>
          <a:off x="1143000" y="3581400"/>
          <a:ext cx="6486525" cy="2111375"/>
        </p:xfrm>
        <a:graphic>
          <a:graphicData uri="http://schemas.openxmlformats.org/presentationml/2006/ole">
            <mc:AlternateContent xmlns:mc="http://schemas.openxmlformats.org/markup-compatibility/2006">
              <mc:Choice xmlns:v="urn:schemas-microsoft-com:vml" Requires="v">
                <p:oleObj spid="_x0000_s40985" name="Equation" r:id="rId7" imgW="2108160" imgH="685800" progId="Equation.DSMT4">
                  <p:embed/>
                </p:oleObj>
              </mc:Choice>
              <mc:Fallback>
                <p:oleObj name="Equation" r:id="rId7" imgW="2108160" imgH="685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581400"/>
                        <a:ext cx="6486525"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448800" cy="609600"/>
          </a:xfrm>
        </p:spPr>
        <p:txBody>
          <a:bodyPr/>
          <a:lstStyle/>
          <a:p>
            <a:pPr eaLnBrk="1" hangingPunct="1"/>
            <a:r>
              <a:rPr lang="en-US" smtClean="0"/>
              <a:t>U-Value</a:t>
            </a:r>
          </a:p>
        </p:txBody>
      </p:sp>
      <p:sp>
        <p:nvSpPr>
          <p:cNvPr id="41987" name="Rectangle 3"/>
          <p:cNvSpPr>
            <a:spLocks noGrp="1" noChangeArrowheads="1"/>
          </p:cNvSpPr>
          <p:nvPr>
            <p:ph idx="1"/>
          </p:nvPr>
        </p:nvSpPr>
        <p:spPr>
          <a:xfrm>
            <a:off x="304800" y="1371600"/>
            <a:ext cx="8839200" cy="2057400"/>
          </a:xfrm>
        </p:spPr>
        <p:txBody>
          <a:bodyPr/>
          <a:lstStyle/>
          <a:p>
            <a:pPr eaLnBrk="1" hangingPunct="1">
              <a:spcBef>
                <a:spcPct val="30000"/>
              </a:spcBef>
              <a:buFontTx/>
              <a:buNone/>
            </a:pPr>
            <a:r>
              <a:rPr lang="en-US" sz="3600" smtClean="0"/>
              <a:t>	The measure of a material’s ability to conduct heat</a:t>
            </a:r>
          </a:p>
          <a:p>
            <a:pPr eaLnBrk="1" hangingPunct="1">
              <a:spcBef>
                <a:spcPct val="30000"/>
              </a:spcBef>
              <a:buFontTx/>
              <a:buNone/>
            </a:pPr>
            <a:r>
              <a:rPr lang="en-US" sz="3600" smtClean="0"/>
              <a:t>	</a:t>
            </a:r>
            <a:endParaRPr lang="en-US" sz="3600" smtClean="0">
              <a:solidFill>
                <a:srgbClr val="FF0000"/>
              </a:solidFill>
            </a:endParaRPr>
          </a:p>
        </p:txBody>
      </p:sp>
      <p:sp>
        <p:nvSpPr>
          <p:cNvPr id="419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9" name="Rectangle 7"/>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1990" name="Object 4"/>
          <p:cNvGraphicFramePr>
            <a:graphicFrameLocks noChangeAspect="1"/>
          </p:cNvGraphicFramePr>
          <p:nvPr/>
        </p:nvGraphicFramePr>
        <p:xfrm>
          <a:off x="6122988" y="5226050"/>
          <a:ext cx="1952625" cy="1441450"/>
        </p:xfrm>
        <a:graphic>
          <a:graphicData uri="http://schemas.openxmlformats.org/presentationml/2006/ole">
            <mc:AlternateContent xmlns:mc="http://schemas.openxmlformats.org/markup-compatibility/2006">
              <mc:Choice xmlns:v="urn:schemas-microsoft-com:vml" Requires="v">
                <p:oleObj spid="_x0000_s42015" name="Equation" r:id="rId4" imgW="889000" imgH="508000" progId="Equation.DSMT4">
                  <p:embed/>
                </p:oleObj>
              </mc:Choice>
              <mc:Fallback>
                <p:oleObj name="Equation" r:id="rId4" imgW="8890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988" y="5226050"/>
                        <a:ext cx="1952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6"/>
          <p:cNvGraphicFramePr>
            <a:graphicFrameLocks noChangeAspect="1"/>
          </p:cNvGraphicFramePr>
          <p:nvPr/>
        </p:nvGraphicFramePr>
        <p:xfrm>
          <a:off x="4581525" y="4486275"/>
          <a:ext cx="1185863" cy="1149350"/>
        </p:xfrm>
        <a:graphic>
          <a:graphicData uri="http://schemas.openxmlformats.org/presentationml/2006/ole">
            <mc:AlternateContent xmlns:mc="http://schemas.openxmlformats.org/markup-compatibility/2006">
              <mc:Choice xmlns:v="urn:schemas-microsoft-com:vml" Requires="v">
                <p:oleObj spid="_x0000_s42016" name="Equation" r:id="rId6" imgW="672808" imgH="507780" progId="Equation.DSMT4">
                  <p:embed/>
                </p:oleObj>
              </mc:Choice>
              <mc:Fallback>
                <p:oleObj name="Equation" r:id="rId6" imgW="672808" imgH="5077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4486275"/>
                        <a:ext cx="11858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Rectangle 25"/>
          <p:cNvSpPr>
            <a:spLocks noChangeArrowheads="1"/>
          </p:cNvSpPr>
          <p:nvPr/>
        </p:nvSpPr>
        <p:spPr bwMode="auto">
          <a:xfrm>
            <a:off x="381000" y="609600"/>
            <a:ext cx="7772400" cy="641350"/>
          </a:xfrm>
          <a:prstGeom prst="rect">
            <a:avLst/>
          </a:prstGeom>
          <a:noFill/>
          <a:ln w="9525">
            <a:noFill/>
            <a:miter lim="800000"/>
            <a:headEnd/>
            <a:tailEnd/>
          </a:ln>
        </p:spPr>
        <p:txBody>
          <a:bodyPr>
            <a:spAutoFit/>
          </a:bodyPr>
          <a:lstStyle/>
          <a:p>
            <a:r>
              <a:rPr lang="en-US" sz="3600">
                <a:solidFill>
                  <a:srgbClr val="C00000"/>
                </a:solidFill>
              </a:rPr>
              <a:t>Coefficient of Heat Conductivity</a:t>
            </a:r>
          </a:p>
        </p:txBody>
      </p:sp>
      <p:sp>
        <p:nvSpPr>
          <p:cNvPr id="41993" name="Rectangle 9"/>
          <p:cNvSpPr>
            <a:spLocks noChangeArrowheads="1"/>
          </p:cNvSpPr>
          <p:nvPr/>
        </p:nvSpPr>
        <p:spPr bwMode="auto">
          <a:xfrm>
            <a:off x="1219200" y="571500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600">
                <a:solidFill>
                  <a:srgbClr val="C00000"/>
                </a:solidFill>
              </a:rPr>
              <a:t>U.S. customary system</a:t>
            </a:r>
          </a:p>
        </p:txBody>
      </p:sp>
      <p:sp>
        <p:nvSpPr>
          <p:cNvPr id="41994" name="Rectangle 10"/>
          <p:cNvSpPr>
            <a:spLocks noChangeArrowheads="1"/>
          </p:cNvSpPr>
          <p:nvPr/>
        </p:nvSpPr>
        <p:spPr bwMode="auto">
          <a:xfrm>
            <a:off x="1295400" y="4876800"/>
            <a:ext cx="303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3600">
                <a:solidFill>
                  <a:srgbClr val="C00000"/>
                </a:solidFill>
              </a:rPr>
              <a:t>Metric system</a:t>
            </a:r>
          </a:p>
        </p:txBody>
      </p:sp>
      <p:graphicFrame>
        <p:nvGraphicFramePr>
          <p:cNvPr id="41995" name="Object 12"/>
          <p:cNvGraphicFramePr>
            <a:graphicFrameLocks noChangeAspect="1"/>
          </p:cNvGraphicFramePr>
          <p:nvPr/>
        </p:nvGraphicFramePr>
        <p:xfrm>
          <a:off x="1828800" y="2765425"/>
          <a:ext cx="1846263" cy="1439863"/>
        </p:xfrm>
        <a:graphic>
          <a:graphicData uri="http://schemas.openxmlformats.org/presentationml/2006/ole">
            <mc:AlternateContent xmlns:mc="http://schemas.openxmlformats.org/markup-compatibility/2006">
              <mc:Choice xmlns:v="urn:schemas-microsoft-com:vml" Requires="v">
                <p:oleObj spid="_x0000_s42017" name="Equation" r:id="rId8" imgW="647640" imgH="393480" progId="Equation.DSMT4">
                  <p:embed/>
                </p:oleObj>
              </mc:Choice>
              <mc:Fallback>
                <p:oleObj name="Equation" r:id="rId8" imgW="647640" imgH="39348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765425"/>
                        <a:ext cx="1846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3011"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 name="Rectangle 9"/>
          <p:cNvSpPr>
            <a:spLocks noChangeArrowheads="1"/>
          </p:cNvSpPr>
          <p:nvPr/>
        </p:nvSpPr>
        <p:spPr bwMode="auto">
          <a:xfrm>
            <a:off x="0" y="0"/>
            <a:ext cx="3048000" cy="533400"/>
          </a:xfrm>
          <a:prstGeom prst="rect">
            <a:avLst/>
          </a:prstGeom>
          <a:noFill/>
          <a:ln w="9525">
            <a:noFill/>
            <a:miter lim="800000"/>
            <a:headEnd/>
            <a:tailEnd/>
          </a:ln>
        </p:spPr>
        <p:txBody>
          <a:bodyPr anchor="ctr"/>
          <a:lstStyle/>
          <a:p>
            <a:pPr>
              <a:defRPr/>
            </a:pPr>
            <a:r>
              <a:rPr lang="en-US" sz="4000" dirty="0">
                <a:solidFill>
                  <a:srgbClr val="00386B"/>
                </a:solidFill>
                <a:latin typeface="+mj-lt"/>
                <a:ea typeface="+mj-ea"/>
                <a:cs typeface="+mj-cs"/>
              </a:rPr>
              <a:t>R-Value</a:t>
            </a:r>
          </a:p>
        </p:txBody>
      </p:sp>
      <p:sp>
        <p:nvSpPr>
          <p:cNvPr id="43013" name="Rectangle 10"/>
          <p:cNvSpPr>
            <a:spLocks noChangeArrowheads="1"/>
          </p:cNvSpPr>
          <p:nvPr/>
        </p:nvSpPr>
        <p:spPr bwMode="auto">
          <a:xfrm>
            <a:off x="685800" y="1371600"/>
            <a:ext cx="8077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35000"/>
              </a:spcAft>
            </a:pPr>
            <a:r>
              <a:rPr lang="en-US" sz="3200"/>
              <a:t>The measure of a material’s ability to resist heat</a:t>
            </a:r>
          </a:p>
          <a:p>
            <a:pPr>
              <a:spcAft>
                <a:spcPct val="35000"/>
              </a:spcAft>
            </a:pPr>
            <a:r>
              <a:rPr lang="en-US" sz="3200"/>
              <a:t>The higher the R-value, the higher the resistance</a:t>
            </a:r>
          </a:p>
        </p:txBody>
      </p:sp>
      <p:sp>
        <p:nvSpPr>
          <p:cNvPr id="43014" name="Rectangle 12"/>
          <p:cNvSpPr>
            <a:spLocks noChangeArrowheads="1"/>
          </p:cNvSpPr>
          <p:nvPr/>
        </p:nvSpPr>
        <p:spPr bwMode="auto">
          <a:xfrm>
            <a:off x="685800" y="5638800"/>
            <a:ext cx="84582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Bulk R-value =</a:t>
            </a:r>
          </a:p>
          <a:p>
            <a:r>
              <a:rPr lang="en-US" sz="2800"/>
              <a:t> R-value </a:t>
            </a:r>
            <a:r>
              <a:rPr lang="en-US" sz="2800" baseline="-25000"/>
              <a:t>Object 1</a:t>
            </a:r>
            <a:r>
              <a:rPr lang="en-US" sz="2800"/>
              <a:t> + R-value </a:t>
            </a:r>
            <a:r>
              <a:rPr lang="en-US" sz="2800" baseline="-25000"/>
              <a:t>Object 2</a:t>
            </a:r>
            <a:r>
              <a:rPr lang="en-US" sz="2800"/>
              <a:t> + …</a:t>
            </a:r>
            <a:r>
              <a:rPr lang="en-US" sz="2800" baseline="-25000"/>
              <a:t> </a:t>
            </a:r>
            <a:r>
              <a:rPr lang="en-US" sz="2800"/>
              <a:t>= Total R-Value</a:t>
            </a:r>
            <a:endParaRPr lang="en-US" sz="2800" baseline="-25000"/>
          </a:p>
        </p:txBody>
      </p:sp>
      <p:sp>
        <p:nvSpPr>
          <p:cNvPr id="43015" name="Rectangle 15"/>
          <p:cNvSpPr>
            <a:spLocks noChangeArrowheads="1"/>
          </p:cNvSpPr>
          <p:nvPr/>
        </p:nvSpPr>
        <p:spPr bwMode="auto">
          <a:xfrm>
            <a:off x="304800" y="609600"/>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solidFill>
                  <a:srgbClr val="C00000"/>
                </a:solidFill>
              </a:rPr>
              <a:t>Thermal Resistance of a Material</a:t>
            </a:r>
          </a:p>
        </p:txBody>
      </p:sp>
      <p:graphicFrame>
        <p:nvGraphicFramePr>
          <p:cNvPr id="43016" name="Object 11"/>
          <p:cNvGraphicFramePr>
            <a:graphicFrameLocks noChangeAspect="1"/>
          </p:cNvGraphicFramePr>
          <p:nvPr/>
        </p:nvGraphicFramePr>
        <p:xfrm>
          <a:off x="2493963" y="3962400"/>
          <a:ext cx="1476375" cy="1271588"/>
        </p:xfrm>
        <a:graphic>
          <a:graphicData uri="http://schemas.openxmlformats.org/presentationml/2006/ole">
            <mc:AlternateContent xmlns:mc="http://schemas.openxmlformats.org/markup-compatibility/2006">
              <mc:Choice xmlns:v="urn:schemas-microsoft-com:vml" Requires="v">
                <p:oleObj spid="_x0000_s43031"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963" y="3962400"/>
                        <a:ext cx="1476375"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7" name="Object 6"/>
          <p:cNvGraphicFramePr>
            <a:graphicFrameLocks noChangeAspect="1"/>
          </p:cNvGraphicFramePr>
          <p:nvPr/>
        </p:nvGraphicFramePr>
        <p:xfrm>
          <a:off x="5014913" y="3810000"/>
          <a:ext cx="1846262" cy="1485900"/>
        </p:xfrm>
        <a:graphic>
          <a:graphicData uri="http://schemas.openxmlformats.org/presentationml/2006/ole">
            <mc:AlternateContent xmlns:mc="http://schemas.openxmlformats.org/markup-compatibility/2006">
              <mc:Choice xmlns:v="urn:schemas-microsoft-com:vml" Requires="v">
                <p:oleObj spid="_x0000_s43032" name="Equation" r:id="rId6" imgW="647419" imgH="406224" progId="Equation.DSMT4">
                  <p:embed/>
                </p:oleObj>
              </mc:Choice>
              <mc:Fallback>
                <p:oleObj name="Equation" r:id="rId6" imgW="647419" imgH="406224"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913" y="3810000"/>
                        <a:ext cx="18462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30670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8"/>
          <p:cNvSpPr>
            <a:spLocks noChangeArrowheads="1"/>
          </p:cNvSpPr>
          <p:nvPr/>
        </p:nvSpPr>
        <p:spPr bwMode="auto">
          <a:xfrm>
            <a:off x="304800" y="7620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Determine the R-value of the wall cavity below</a:t>
            </a:r>
          </a:p>
        </p:txBody>
      </p:sp>
      <p:sp>
        <p:nvSpPr>
          <p:cNvPr id="44036" name="Text Box 9"/>
          <p:cNvSpPr txBox="1">
            <a:spLocks noChangeArrowheads="1"/>
          </p:cNvSpPr>
          <p:nvPr/>
        </p:nvSpPr>
        <p:spPr bwMode="auto">
          <a:xfrm>
            <a:off x="1524000" y="2438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5/8 in. drywall</a:t>
            </a:r>
          </a:p>
          <a:p>
            <a:pPr eaLnBrk="1" hangingPunct="1"/>
            <a:r>
              <a:rPr lang="en-US"/>
              <a:t>(R=0.56)</a:t>
            </a:r>
          </a:p>
        </p:txBody>
      </p:sp>
      <p:sp>
        <p:nvSpPr>
          <p:cNvPr id="44037" name="Line 10"/>
          <p:cNvSpPr>
            <a:spLocks noChangeShapeType="1"/>
          </p:cNvSpPr>
          <p:nvPr/>
        </p:nvSpPr>
        <p:spPr bwMode="auto">
          <a:xfrm>
            <a:off x="3200400" y="2743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11"/>
          <p:cNvSpPr>
            <a:spLocks noChangeShapeType="1"/>
          </p:cNvSpPr>
          <p:nvPr/>
        </p:nvSpPr>
        <p:spPr bwMode="auto">
          <a:xfrm>
            <a:off x="3886200" y="19812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Text Box 12"/>
          <p:cNvSpPr txBox="1">
            <a:spLocks noChangeArrowheads="1"/>
          </p:cNvSpPr>
          <p:nvPr/>
        </p:nvSpPr>
        <p:spPr bwMode="auto">
          <a:xfrm>
            <a:off x="2209800" y="1600200"/>
            <a:ext cx="168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Fiberglass batt</a:t>
            </a:r>
          </a:p>
          <a:p>
            <a:pPr eaLnBrk="1" hangingPunct="1"/>
            <a:r>
              <a:rPr lang="en-US"/>
              <a:t>(R=19)</a:t>
            </a:r>
          </a:p>
        </p:txBody>
      </p:sp>
      <p:sp>
        <p:nvSpPr>
          <p:cNvPr id="44040" name="Line 14"/>
          <p:cNvSpPr>
            <a:spLocks noChangeShapeType="1"/>
          </p:cNvSpPr>
          <p:nvPr/>
        </p:nvSpPr>
        <p:spPr bwMode="auto">
          <a:xfrm flipH="1">
            <a:off x="5105400" y="1981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Text Box 15"/>
          <p:cNvSpPr txBox="1">
            <a:spLocks noChangeArrowheads="1"/>
          </p:cNvSpPr>
          <p:nvPr/>
        </p:nvSpPr>
        <p:spPr bwMode="auto">
          <a:xfrm>
            <a:off x="4267200" y="1371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in. foil-faced polyisocyanurate</a:t>
            </a:r>
          </a:p>
          <a:p>
            <a:pPr eaLnBrk="1" hangingPunct="1"/>
            <a:r>
              <a:rPr lang="en-US"/>
              <a:t>(R=7.20)</a:t>
            </a:r>
          </a:p>
        </p:txBody>
      </p:sp>
      <p:sp>
        <p:nvSpPr>
          <p:cNvPr id="44042" name="Line 16"/>
          <p:cNvSpPr>
            <a:spLocks noChangeShapeType="1"/>
          </p:cNvSpPr>
          <p:nvPr/>
        </p:nvSpPr>
        <p:spPr bwMode="auto">
          <a:xfrm flipH="1">
            <a:off x="5334000" y="22098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Text Box 17"/>
          <p:cNvSpPr txBox="1">
            <a:spLocks noChangeArrowheads="1"/>
          </p:cNvSpPr>
          <p:nvPr/>
        </p:nvSpPr>
        <p:spPr bwMode="auto">
          <a:xfrm>
            <a:off x="5562600" y="1828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in. air space</a:t>
            </a:r>
          </a:p>
          <a:p>
            <a:pPr eaLnBrk="1" hangingPunct="1"/>
            <a:r>
              <a:rPr lang="en-US"/>
              <a:t>(R=0.17)</a:t>
            </a:r>
          </a:p>
        </p:txBody>
      </p:sp>
      <p:sp>
        <p:nvSpPr>
          <p:cNvPr id="44044" name="Text Box 18"/>
          <p:cNvSpPr txBox="1">
            <a:spLocks noChangeArrowheads="1"/>
          </p:cNvSpPr>
          <p:nvPr/>
        </p:nvSpPr>
        <p:spPr bwMode="auto">
          <a:xfrm>
            <a:off x="6629400" y="2438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Brick 2 ¼ x 3 ½ x 8</a:t>
            </a:r>
          </a:p>
          <a:p>
            <a:pPr eaLnBrk="1" hangingPunct="1"/>
            <a:r>
              <a:rPr lang="en-US"/>
              <a:t>(R=0.8)</a:t>
            </a:r>
          </a:p>
        </p:txBody>
      </p:sp>
      <p:sp>
        <p:nvSpPr>
          <p:cNvPr id="44045" name="Line 19"/>
          <p:cNvSpPr>
            <a:spLocks noChangeShapeType="1"/>
          </p:cNvSpPr>
          <p:nvPr/>
        </p:nvSpPr>
        <p:spPr bwMode="auto">
          <a:xfrm flipH="1">
            <a:off x="6248400" y="26670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6" name="Text Box 20"/>
          <p:cNvSpPr txBox="1">
            <a:spLocks noChangeArrowheads="1"/>
          </p:cNvSpPr>
          <p:nvPr/>
        </p:nvSpPr>
        <p:spPr bwMode="auto">
          <a:xfrm>
            <a:off x="3429000" y="62166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2x6 construction</a:t>
            </a:r>
          </a:p>
          <a:p>
            <a:pPr eaLnBrk="1" hangingPunct="1"/>
            <a:r>
              <a:rPr lang="en-US"/>
              <a:t>(2x6 R=6.88)</a:t>
            </a:r>
          </a:p>
        </p:txBody>
      </p:sp>
      <p:sp>
        <p:nvSpPr>
          <p:cNvPr id="44047" name="Line 21"/>
          <p:cNvSpPr>
            <a:spLocks noChangeShapeType="1"/>
          </p:cNvSpPr>
          <p:nvPr/>
        </p:nvSpPr>
        <p:spPr bwMode="auto">
          <a:xfrm flipV="1">
            <a:off x="4114800" y="60960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113" name="Rectangle 49"/>
          <p:cNvSpPr>
            <a:spLocks noChangeArrowheads="1"/>
          </p:cNvSpPr>
          <p:nvPr/>
        </p:nvSpPr>
        <p:spPr bwMode="auto">
          <a:xfrm>
            <a:off x="1003300" y="3657600"/>
            <a:ext cx="1273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    </a:t>
            </a:r>
            <a:r>
              <a:rPr lang="en-US" sz="2400">
                <a:solidFill>
                  <a:srgbClr val="FF0000"/>
                </a:solidFill>
              </a:rPr>
              <a:t>0.56</a:t>
            </a:r>
          </a:p>
          <a:p>
            <a:r>
              <a:rPr lang="en-US" sz="2400">
                <a:solidFill>
                  <a:srgbClr val="FF0000"/>
                </a:solidFill>
              </a:rPr>
              <a:t>+19.00</a:t>
            </a:r>
          </a:p>
          <a:p>
            <a:r>
              <a:rPr lang="en-US" sz="2400">
                <a:solidFill>
                  <a:srgbClr val="FF0000"/>
                </a:solidFill>
              </a:rPr>
              <a:t>+  7.20</a:t>
            </a:r>
          </a:p>
          <a:p>
            <a:r>
              <a:rPr lang="en-US" sz="2400">
                <a:solidFill>
                  <a:srgbClr val="FF0000"/>
                </a:solidFill>
              </a:rPr>
              <a:t>+  0.17</a:t>
            </a:r>
          </a:p>
          <a:p>
            <a:r>
              <a:rPr lang="en-US" sz="2400">
                <a:solidFill>
                  <a:srgbClr val="FF0000"/>
                </a:solidFill>
              </a:rPr>
              <a:t>+  0.8</a:t>
            </a:r>
          </a:p>
        </p:txBody>
      </p:sp>
      <p:sp>
        <p:nvSpPr>
          <p:cNvPr id="88114" name="Rectangle 50"/>
          <p:cNvSpPr>
            <a:spLocks noChangeArrowheads="1"/>
          </p:cNvSpPr>
          <p:nvPr/>
        </p:nvSpPr>
        <p:spPr bwMode="auto">
          <a:xfrm>
            <a:off x="914400" y="5486400"/>
            <a:ext cx="103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3333FF"/>
                </a:solidFill>
              </a:rPr>
              <a:t>= 27.7</a:t>
            </a:r>
          </a:p>
        </p:txBody>
      </p:sp>
      <p:sp>
        <p:nvSpPr>
          <p:cNvPr id="88117" name="Text Box 53"/>
          <p:cNvSpPr txBox="1">
            <a:spLocks noChangeArrowheads="1"/>
          </p:cNvSpPr>
          <p:nvPr/>
        </p:nvSpPr>
        <p:spPr bwMode="auto">
          <a:xfrm>
            <a:off x="381000" y="32766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3333FF"/>
                </a:solidFill>
              </a:rPr>
              <a:t>Wall cavity R-value</a:t>
            </a:r>
          </a:p>
        </p:txBody>
      </p:sp>
      <p:sp>
        <p:nvSpPr>
          <p:cNvPr id="88118" name="Text Box 54"/>
          <p:cNvSpPr txBox="1">
            <a:spLocks noChangeArrowheads="1"/>
          </p:cNvSpPr>
          <p:nvPr/>
        </p:nvSpPr>
        <p:spPr bwMode="auto">
          <a:xfrm>
            <a:off x="6477000" y="32004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rPr>
              <a:t>What is the R-value at a stud location?</a:t>
            </a:r>
          </a:p>
        </p:txBody>
      </p:sp>
      <p:sp>
        <p:nvSpPr>
          <p:cNvPr id="88119" name="Rectangle 55"/>
          <p:cNvSpPr>
            <a:spLocks noChangeArrowheads="1"/>
          </p:cNvSpPr>
          <p:nvPr/>
        </p:nvSpPr>
        <p:spPr bwMode="auto">
          <a:xfrm>
            <a:off x="7010400" y="3886200"/>
            <a:ext cx="144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3333FF"/>
                </a:solidFill>
              </a:rPr>
              <a:t>    0.56</a:t>
            </a:r>
          </a:p>
          <a:p>
            <a:r>
              <a:rPr lang="en-US" sz="2400">
                <a:solidFill>
                  <a:srgbClr val="3333FF"/>
                </a:solidFill>
              </a:rPr>
              <a:t>+  6.88</a:t>
            </a:r>
          </a:p>
          <a:p>
            <a:r>
              <a:rPr lang="en-US" sz="2400">
                <a:solidFill>
                  <a:srgbClr val="3333FF"/>
                </a:solidFill>
              </a:rPr>
              <a:t>+  7.20</a:t>
            </a:r>
          </a:p>
          <a:p>
            <a:r>
              <a:rPr lang="en-US" sz="2400">
                <a:solidFill>
                  <a:srgbClr val="3333FF"/>
                </a:solidFill>
              </a:rPr>
              <a:t>+  0.17</a:t>
            </a:r>
          </a:p>
          <a:p>
            <a:r>
              <a:rPr lang="en-US" sz="2400">
                <a:solidFill>
                  <a:srgbClr val="3333FF"/>
                </a:solidFill>
              </a:rPr>
              <a:t>+  0.8</a:t>
            </a:r>
          </a:p>
        </p:txBody>
      </p:sp>
      <p:sp>
        <p:nvSpPr>
          <p:cNvPr id="88120" name="Text Box 56"/>
          <p:cNvSpPr txBox="1">
            <a:spLocks noChangeArrowheads="1"/>
          </p:cNvSpPr>
          <p:nvPr/>
        </p:nvSpPr>
        <p:spPr bwMode="auto">
          <a:xfrm>
            <a:off x="7010400" y="5715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=15.6</a:t>
            </a:r>
          </a:p>
        </p:txBody>
      </p:sp>
      <p:sp>
        <p:nvSpPr>
          <p:cNvPr id="44054" name="Rectangle 58"/>
          <p:cNvSpPr>
            <a:spLocks noGrp="1" noChangeArrowheads="1"/>
          </p:cNvSpPr>
          <p:nvPr>
            <p:ph type="title" idx="4294967295"/>
          </p:nvPr>
        </p:nvSpPr>
        <p:spPr>
          <a:xfrm>
            <a:off x="0" y="0"/>
            <a:ext cx="5334000" cy="762000"/>
          </a:xfrm>
        </p:spPr>
        <p:txBody>
          <a:bodyPr/>
          <a:lstStyle/>
          <a:p>
            <a:pPr eaLnBrk="1" hangingPunct="1"/>
            <a:r>
              <a:rPr lang="en-US" sz="4000" smtClean="0"/>
              <a:t>Calculating R-Value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p:bldP spid="88114" grpId="0"/>
      <p:bldP spid="88117" grpId="0"/>
      <p:bldP spid="88118" grpId="0"/>
      <p:bldP spid="88119" grpId="0"/>
      <p:bldP spid="8812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6781800" cy="731838"/>
          </a:xfrm>
        </p:spPr>
        <p:txBody>
          <a:bodyPr/>
          <a:lstStyle/>
          <a:p>
            <a:pPr eaLnBrk="1" hangingPunct="1"/>
            <a:r>
              <a:rPr lang="en-US" sz="4000" smtClean="0"/>
              <a:t>Thermal Energy Transfer</a:t>
            </a:r>
          </a:p>
        </p:txBody>
      </p:sp>
      <p:sp>
        <p:nvSpPr>
          <p:cNvPr id="45059" name="Rectangle 3"/>
          <p:cNvSpPr>
            <a:spLocks noGrp="1" noChangeArrowheads="1"/>
          </p:cNvSpPr>
          <p:nvPr>
            <p:ph type="body" sz="half" idx="1"/>
          </p:nvPr>
        </p:nvSpPr>
        <p:spPr>
          <a:xfrm>
            <a:off x="381000" y="762000"/>
            <a:ext cx="8153400" cy="1752600"/>
          </a:xfrm>
        </p:spPr>
        <p:txBody>
          <a:bodyPr/>
          <a:lstStyle/>
          <a:p>
            <a:pPr eaLnBrk="1" hangingPunct="1">
              <a:lnSpc>
                <a:spcPct val="90000"/>
              </a:lnSpc>
              <a:spcBef>
                <a:spcPct val="50000"/>
              </a:spcBef>
              <a:buFontTx/>
              <a:buNone/>
            </a:pPr>
            <a:r>
              <a:rPr lang="en-US" smtClean="0">
                <a:solidFill>
                  <a:srgbClr val="C00000"/>
                </a:solidFill>
              </a:rPr>
              <a:t>Radiation</a:t>
            </a:r>
            <a:r>
              <a:rPr lang="en-US" smtClean="0">
                <a:solidFill>
                  <a:srgbClr val="FF0000"/>
                </a:solidFill>
              </a:rPr>
              <a:t/>
            </a:r>
            <a:br>
              <a:rPr lang="en-US" smtClean="0">
                <a:solidFill>
                  <a:srgbClr val="FF0000"/>
                </a:solidFill>
              </a:rPr>
            </a:br>
            <a:r>
              <a:rPr lang="en-US" smtClean="0"/>
              <a:t>The process by which energy is transmitted through a medium, including empty space, as electromagnetic waves </a:t>
            </a:r>
            <a:endParaRPr lang="en-US" smtClean="0">
              <a:solidFill>
                <a:srgbClr val="FF0000"/>
              </a:solidFill>
            </a:endParaRPr>
          </a:p>
        </p:txBody>
      </p:sp>
      <p:graphicFrame>
        <p:nvGraphicFramePr>
          <p:cNvPr id="45060" name="Object 10"/>
          <p:cNvGraphicFramePr>
            <a:graphicFrameLocks noGrp="1" noChangeAspect="1"/>
          </p:cNvGraphicFramePr>
          <p:nvPr>
            <p:ph sz="half" idx="2"/>
          </p:nvPr>
        </p:nvGraphicFramePr>
        <p:xfrm>
          <a:off x="5576888" y="5292725"/>
          <a:ext cx="3095625" cy="803275"/>
        </p:xfrm>
        <a:graphic>
          <a:graphicData uri="http://schemas.openxmlformats.org/presentationml/2006/ole">
            <mc:AlternateContent xmlns:mc="http://schemas.openxmlformats.org/markup-compatibility/2006">
              <mc:Choice xmlns:v="urn:schemas-microsoft-com:vml" Requires="v">
                <p:oleObj spid="_x0000_s45087" name="Equation" r:id="rId4" imgW="1663700" imgH="431800" progId="Equation.DSMT4">
                  <p:embed/>
                </p:oleObj>
              </mc:Choice>
              <mc:Fallback>
                <p:oleObj name="Equation" r:id="rId4" imgW="16637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5292725"/>
                        <a:ext cx="309562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5740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5410200" y="40386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Electromagnetic waves transfer to food and other matter </a:t>
            </a:r>
          </a:p>
        </p:txBody>
      </p:sp>
      <p:sp>
        <p:nvSpPr>
          <p:cNvPr id="45063" name="Text Box 7"/>
          <p:cNvSpPr txBox="1">
            <a:spLocks noChangeArrowheads="1"/>
          </p:cNvSpPr>
          <p:nvPr/>
        </p:nvSpPr>
        <p:spPr bwMode="auto">
          <a:xfrm>
            <a:off x="685800" y="2895600"/>
            <a:ext cx="533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All objects lose and gain  thermal energy by electromagnetic radiation.</a:t>
            </a:r>
          </a:p>
        </p:txBody>
      </p:sp>
      <p:graphicFrame>
        <p:nvGraphicFramePr>
          <p:cNvPr id="45064" name="Object 8"/>
          <p:cNvGraphicFramePr>
            <a:graphicFrameLocks noChangeAspect="1"/>
          </p:cNvGraphicFramePr>
          <p:nvPr/>
        </p:nvGraphicFramePr>
        <p:xfrm>
          <a:off x="782638" y="4267200"/>
          <a:ext cx="4137025" cy="808038"/>
        </p:xfrm>
        <a:graphic>
          <a:graphicData uri="http://schemas.openxmlformats.org/presentationml/2006/ole">
            <mc:AlternateContent xmlns:mc="http://schemas.openxmlformats.org/markup-compatibility/2006">
              <mc:Choice xmlns:v="urn:schemas-microsoft-com:vml" Requires="v">
                <p:oleObj spid="_x0000_s45088" name="Equation" r:id="rId7" imgW="1231366" imgH="241195" progId="Equation.DSMT4">
                  <p:embed/>
                </p:oleObj>
              </mc:Choice>
              <mc:Fallback>
                <p:oleObj name="Equation" r:id="rId7" imgW="1231366"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4267200"/>
                        <a:ext cx="41370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228600" y="5334000"/>
          <a:ext cx="4770438" cy="1322388"/>
        </p:xfrm>
        <a:graphic>
          <a:graphicData uri="http://schemas.openxmlformats.org/presentationml/2006/ole">
            <mc:AlternateContent xmlns:mc="http://schemas.openxmlformats.org/markup-compatibility/2006">
              <mc:Choice xmlns:v="urn:schemas-microsoft-com:vml" Requires="v">
                <p:oleObj spid="_x0000_s45089" name="Equation" r:id="rId9" imgW="2933700" imgH="812800" progId="Equation.DSMT4">
                  <p:embed/>
                </p:oleObj>
              </mc:Choice>
              <mc:Fallback>
                <p:oleObj name="Equation" r:id="rId9" imgW="2933700" imgH="812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334000"/>
                        <a:ext cx="4770438"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6" name="Rectangle 14"/>
          <p:cNvSpPr>
            <a:spLocks noChangeArrowheads="1"/>
          </p:cNvSpPr>
          <p:nvPr/>
        </p:nvSpPr>
        <p:spPr bwMode="auto">
          <a:xfrm>
            <a:off x="304800" y="243840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C00000"/>
                </a:solidFill>
              </a:rPr>
              <a:t>Stefan’s Law</a:t>
            </a:r>
          </a:p>
        </p:txBody>
      </p:sp>
      <p:sp>
        <p:nvSpPr>
          <p:cNvPr id="45067" name="Rectangle 10"/>
          <p:cNvSpPr>
            <a:spLocks noChangeArrowheads="1"/>
          </p:cNvSpPr>
          <p:nvPr/>
        </p:nvSpPr>
        <p:spPr bwMode="auto">
          <a:xfrm>
            <a:off x="5562600" y="3810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6" name="Text Box 16"/>
          <p:cNvSpPr txBox="1">
            <a:spLocks noChangeArrowheads="1"/>
          </p:cNvSpPr>
          <p:nvPr/>
        </p:nvSpPr>
        <p:spPr bwMode="auto">
          <a:xfrm>
            <a:off x="457200" y="3581400"/>
            <a:ext cx="3352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Area</a:t>
            </a:r>
          </a:p>
          <a:p>
            <a:pPr eaLnBrk="1" hangingPunct="1">
              <a:spcBef>
                <a:spcPct val="50000"/>
              </a:spcBef>
            </a:pPr>
            <a:r>
              <a:rPr lang="en-US" sz="2400"/>
              <a:t>Emissivity constant</a:t>
            </a:r>
          </a:p>
          <a:p>
            <a:pPr eaLnBrk="1" hangingPunct="1">
              <a:spcBef>
                <a:spcPct val="50000"/>
              </a:spcBef>
            </a:pPr>
            <a:r>
              <a:rPr lang="en-US" sz="2400"/>
              <a:t>Stefan’s constant</a:t>
            </a:r>
          </a:p>
          <a:p>
            <a:pPr eaLnBrk="1" hangingPunct="1">
              <a:spcBef>
                <a:spcPct val="50000"/>
              </a:spcBef>
            </a:pPr>
            <a:r>
              <a:rPr lang="en-US" sz="2400"/>
              <a:t>Bedroom temperature</a:t>
            </a:r>
          </a:p>
          <a:p>
            <a:pPr eaLnBrk="1" hangingPunct="1">
              <a:spcBef>
                <a:spcPct val="50000"/>
              </a:spcBef>
            </a:pPr>
            <a:r>
              <a:rPr lang="en-US" sz="2400"/>
              <a:t>Skin temperature</a:t>
            </a:r>
          </a:p>
          <a:p>
            <a:pPr eaLnBrk="1" hangingPunct="1">
              <a:spcBef>
                <a:spcPct val="50000"/>
              </a:spcBef>
            </a:pPr>
            <a:r>
              <a:rPr lang="en-US" sz="2400"/>
              <a:t>Change in time</a:t>
            </a:r>
            <a:endParaRPr lang="el-GR" sz="2400">
              <a:latin typeface="Arial Unicode MS" pitchFamily="34" charset="-128"/>
              <a:ea typeface="Arial Unicode MS" pitchFamily="34" charset="-128"/>
              <a:cs typeface="Arial Unicode MS" pitchFamily="34" charset="-128"/>
            </a:endParaRPr>
          </a:p>
        </p:txBody>
      </p:sp>
      <p:sp>
        <p:nvSpPr>
          <p:cNvPr id="46083" name="Rectangle 2"/>
          <p:cNvSpPr>
            <a:spLocks noGrp="1" noChangeArrowheads="1"/>
          </p:cNvSpPr>
          <p:nvPr>
            <p:ph type="title" sz="quarter"/>
          </p:nvPr>
        </p:nvSpPr>
        <p:spPr>
          <a:xfrm>
            <a:off x="0" y="0"/>
            <a:ext cx="8153400" cy="685800"/>
          </a:xfrm>
        </p:spPr>
        <p:txBody>
          <a:bodyPr/>
          <a:lstStyle/>
          <a:p>
            <a:pPr eaLnBrk="1" hangingPunct="1"/>
            <a:r>
              <a:rPr lang="en-US" sz="4000" smtClean="0"/>
              <a:t>Thermal</a:t>
            </a:r>
            <a:r>
              <a:rPr lang="en-US" sz="3600" smtClean="0">
                <a:solidFill>
                  <a:srgbClr val="3333FF"/>
                </a:solidFill>
              </a:rPr>
              <a:t> </a:t>
            </a:r>
            <a:r>
              <a:rPr lang="en-US" sz="4000" smtClean="0"/>
              <a:t>Energy</a:t>
            </a:r>
            <a:r>
              <a:rPr lang="en-US" sz="3600" smtClean="0">
                <a:solidFill>
                  <a:srgbClr val="3333FF"/>
                </a:solidFill>
              </a:rPr>
              <a:t> </a:t>
            </a:r>
            <a:r>
              <a:rPr lang="en-US" sz="4000" smtClean="0"/>
              <a:t>Transfer</a:t>
            </a:r>
          </a:p>
        </p:txBody>
      </p:sp>
      <p:graphicFrame>
        <p:nvGraphicFramePr>
          <p:cNvPr id="92181" name="Object 21"/>
          <p:cNvGraphicFramePr>
            <a:graphicFrameLocks noGrp="1" noChangeAspect="1"/>
          </p:cNvGraphicFramePr>
          <p:nvPr>
            <p:ph sz="quarter" idx="1"/>
          </p:nvPr>
        </p:nvGraphicFramePr>
        <p:xfrm>
          <a:off x="1295400" y="3590925"/>
          <a:ext cx="1600200" cy="406400"/>
        </p:xfrm>
        <a:graphic>
          <a:graphicData uri="http://schemas.openxmlformats.org/presentationml/2006/ole">
            <mc:AlternateContent xmlns:mc="http://schemas.openxmlformats.org/markup-compatibility/2006">
              <mc:Choice xmlns:v="urn:schemas-microsoft-com:vml" Requires="v">
                <p:oleObj spid="_x0000_s46131" name="Equation" r:id="rId4" imgW="799753" imgH="203112" progId="Equation.DSMT4">
                  <p:embed/>
                </p:oleObj>
              </mc:Choice>
              <mc:Fallback>
                <p:oleObj name="Equation" r:id="rId4" imgW="799753" imgH="203112"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90925"/>
                        <a:ext cx="1600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3" name="Object 23"/>
          <p:cNvGraphicFramePr>
            <a:graphicFrameLocks noGrp="1" noChangeAspect="1"/>
          </p:cNvGraphicFramePr>
          <p:nvPr>
            <p:ph sz="quarter" idx="2"/>
          </p:nvPr>
        </p:nvGraphicFramePr>
        <p:xfrm>
          <a:off x="3270250" y="4200525"/>
          <a:ext cx="1154113" cy="336550"/>
        </p:xfrm>
        <a:graphic>
          <a:graphicData uri="http://schemas.openxmlformats.org/presentationml/2006/ole">
            <mc:AlternateContent xmlns:mc="http://schemas.openxmlformats.org/markup-compatibility/2006">
              <mc:Choice xmlns:v="urn:schemas-microsoft-com:vml" Requires="v">
                <p:oleObj spid="_x0000_s46132" name="Equation" r:id="rId6" imgW="609336" imgH="177723" progId="Equation.DSMT4">
                  <p:embed/>
                </p:oleObj>
              </mc:Choice>
              <mc:Fallback>
                <p:oleObj name="Equation" r:id="rId6" imgW="609336" imgH="177723"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200525"/>
                        <a:ext cx="115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5" name="Object 25"/>
          <p:cNvGraphicFramePr>
            <a:graphicFrameLocks noGrp="1" noChangeAspect="1"/>
          </p:cNvGraphicFramePr>
          <p:nvPr>
            <p:ph sz="quarter" idx="3"/>
          </p:nvPr>
        </p:nvGraphicFramePr>
        <p:xfrm>
          <a:off x="3048000" y="4694238"/>
          <a:ext cx="2528888" cy="536575"/>
        </p:xfrm>
        <a:graphic>
          <a:graphicData uri="http://schemas.openxmlformats.org/presentationml/2006/ole">
            <mc:AlternateContent xmlns:mc="http://schemas.openxmlformats.org/markup-compatibility/2006">
              <mc:Choice xmlns:v="urn:schemas-microsoft-com:vml" Requires="v">
                <p:oleObj spid="_x0000_s46133" name="Equation" r:id="rId8" imgW="2095200" imgH="444240" progId="Equation.DSMT4">
                  <p:embed/>
                </p:oleObj>
              </mc:Choice>
              <mc:Fallback>
                <p:oleObj name="Equation" r:id="rId8" imgW="2095200" imgH="44424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694238"/>
                        <a:ext cx="25288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7" name="Object 27"/>
          <p:cNvGraphicFramePr>
            <a:graphicFrameLocks noGrp="1" noChangeAspect="1"/>
          </p:cNvGraphicFramePr>
          <p:nvPr>
            <p:ph sz="quarter" idx="4"/>
          </p:nvPr>
        </p:nvGraphicFramePr>
        <p:xfrm>
          <a:off x="3689350" y="5265738"/>
          <a:ext cx="1228725" cy="417512"/>
        </p:xfrm>
        <a:graphic>
          <a:graphicData uri="http://schemas.openxmlformats.org/presentationml/2006/ole">
            <mc:AlternateContent xmlns:mc="http://schemas.openxmlformats.org/markup-compatibility/2006">
              <mc:Choice xmlns:v="urn:schemas-microsoft-com:vml" Requires="v">
                <p:oleObj spid="_x0000_s46134" name="Equation" r:id="rId10" imgW="672808" imgH="228501" progId="Equation.DSMT4">
                  <p:embed/>
                </p:oleObj>
              </mc:Choice>
              <mc:Fallback>
                <p:oleObj name="Equation" r:id="rId10" imgW="672808" imgH="228501"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9350" y="5265738"/>
                        <a:ext cx="12287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Rectangle 4"/>
          <p:cNvSpPr>
            <a:spLocks noChangeArrowheads="1"/>
          </p:cNvSpPr>
          <p:nvPr/>
        </p:nvSpPr>
        <p:spPr bwMode="auto">
          <a:xfrm>
            <a:off x="304800" y="609600"/>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t>Prior to dressing for school, a student watches the morning weather to decide what clothes to wear. The bedroom is 65ºF and the student’s skin is 91.4ºF. Determine the net energy transfer from the student’s body during the 15.0 minutes spent watching the morning weather. </a:t>
            </a:r>
            <a:r>
              <a:rPr lang="en-US" sz="2400" b="1"/>
              <a:t>Note:</a:t>
            </a:r>
            <a:r>
              <a:rPr lang="en-US" sz="2400"/>
              <a:t> Skin emissivity is 0.90, and the surface area of the student is 1.30m</a:t>
            </a:r>
            <a:r>
              <a:rPr lang="en-US" sz="2400" baseline="30000"/>
              <a:t>2</a:t>
            </a:r>
            <a:r>
              <a:rPr lang="en-US" sz="2400"/>
              <a:t>. </a:t>
            </a:r>
          </a:p>
        </p:txBody>
      </p:sp>
      <p:pic>
        <p:nvPicPr>
          <p:cNvPr id="4608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971800"/>
            <a:ext cx="2819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0" y="31242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1.  List all known values</a:t>
            </a:r>
          </a:p>
        </p:txBody>
      </p:sp>
      <p:graphicFrame>
        <p:nvGraphicFramePr>
          <p:cNvPr id="92169" name="Object 9"/>
          <p:cNvGraphicFramePr>
            <a:graphicFrameLocks noChangeAspect="1"/>
          </p:cNvGraphicFramePr>
          <p:nvPr/>
        </p:nvGraphicFramePr>
        <p:xfrm>
          <a:off x="2800350" y="6392863"/>
          <a:ext cx="3683000" cy="342900"/>
        </p:xfrm>
        <a:graphic>
          <a:graphicData uri="http://schemas.openxmlformats.org/presentationml/2006/ole">
            <mc:AlternateContent xmlns:mc="http://schemas.openxmlformats.org/markup-compatibility/2006">
              <mc:Choice xmlns:v="urn:schemas-microsoft-com:vml" Requires="v">
                <p:oleObj spid="_x0000_s46135" name="Equation" r:id="rId13" imgW="1904760" imgH="177480" progId="Equation.DSMT4">
                  <p:embed/>
                </p:oleObj>
              </mc:Choice>
              <mc:Fallback>
                <p:oleObj name="Equation" r:id="rId13" imgW="1904760" imgH="17748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0350" y="6392863"/>
                        <a:ext cx="368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89" name="Object 29"/>
          <p:cNvGraphicFramePr>
            <a:graphicFrameLocks noChangeAspect="1"/>
          </p:cNvGraphicFramePr>
          <p:nvPr/>
        </p:nvGraphicFramePr>
        <p:xfrm>
          <a:off x="3049588" y="5791200"/>
          <a:ext cx="1647825" cy="463550"/>
        </p:xfrm>
        <a:graphic>
          <a:graphicData uri="http://schemas.openxmlformats.org/presentationml/2006/ole">
            <mc:AlternateContent xmlns:mc="http://schemas.openxmlformats.org/markup-compatibility/2006">
              <mc:Choice xmlns:v="urn:schemas-microsoft-com:vml" Requires="v">
                <p:oleObj spid="_x0000_s46136" name="Equation" r:id="rId15" imgW="812447" imgH="228501" progId="Equation.DSMT4">
                  <p:embed/>
                </p:oleObj>
              </mc:Choice>
              <mc:Fallback>
                <p:oleObj name="Equation" r:id="rId15" imgW="812447" imgH="228501"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9588" y="5791200"/>
                        <a:ext cx="1647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3" name="Rectangle 12"/>
          <p:cNvSpPr>
            <a:spLocks noChangeArrowheads="1"/>
          </p:cNvSpPr>
          <p:nvPr/>
        </p:nvSpPr>
        <p:spPr bwMode="auto">
          <a:xfrm>
            <a:off x="5943600" y="4724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6" grpId="0"/>
      <p:bldP spid="9216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0" y="0"/>
            <a:ext cx="5943600" cy="609600"/>
          </a:xfrm>
        </p:spPr>
        <p:txBody>
          <a:bodyPr/>
          <a:lstStyle/>
          <a:p>
            <a:pPr eaLnBrk="1" hangingPunct="1"/>
            <a:r>
              <a:rPr lang="en-US" sz="4000" smtClean="0"/>
              <a:t>Thermal</a:t>
            </a:r>
            <a:r>
              <a:rPr lang="en-US" sz="4000" smtClean="0">
                <a:solidFill>
                  <a:srgbClr val="3333FF"/>
                </a:solidFill>
              </a:rPr>
              <a:t> </a:t>
            </a:r>
            <a:r>
              <a:rPr lang="en-US" sz="4000" smtClean="0"/>
              <a:t>Energy</a:t>
            </a:r>
            <a:r>
              <a:rPr lang="en-US" sz="4000" smtClean="0">
                <a:solidFill>
                  <a:srgbClr val="3333FF"/>
                </a:solidFill>
              </a:rPr>
              <a:t> </a:t>
            </a:r>
            <a:r>
              <a:rPr lang="en-US" sz="4000" smtClean="0"/>
              <a:t>Transfer</a:t>
            </a:r>
          </a:p>
        </p:txBody>
      </p:sp>
      <p:graphicFrame>
        <p:nvGraphicFramePr>
          <p:cNvPr id="94213" name="Object 5"/>
          <p:cNvGraphicFramePr>
            <a:graphicFrameLocks noGrp="1" noChangeAspect="1"/>
          </p:cNvGraphicFramePr>
          <p:nvPr>
            <p:ph sz="half" idx="1"/>
          </p:nvPr>
        </p:nvGraphicFramePr>
        <p:xfrm>
          <a:off x="1023938" y="2941638"/>
          <a:ext cx="2903537" cy="568325"/>
        </p:xfrm>
        <a:graphic>
          <a:graphicData uri="http://schemas.openxmlformats.org/presentationml/2006/ole">
            <mc:AlternateContent xmlns:mc="http://schemas.openxmlformats.org/markup-compatibility/2006">
              <mc:Choice xmlns:v="urn:schemas-microsoft-com:vml" Requires="v">
                <p:oleObj spid="_x0000_s47158" name="Equation" r:id="rId4" imgW="1231366" imgH="241195" progId="Equation.DSMT4">
                  <p:embed/>
                </p:oleObj>
              </mc:Choice>
              <mc:Fallback>
                <p:oleObj name="Equation" r:id="rId4" imgW="1231366" imgH="241195"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2941638"/>
                        <a:ext cx="2903537"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6" name="Text Box 8"/>
          <p:cNvSpPr txBox="1">
            <a:spLocks noChangeArrowheads="1"/>
          </p:cNvSpPr>
          <p:nvPr/>
        </p:nvSpPr>
        <p:spPr bwMode="auto">
          <a:xfrm>
            <a:off x="152400" y="762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2.  List all unknown values</a:t>
            </a:r>
          </a:p>
        </p:txBody>
      </p:sp>
      <p:sp>
        <p:nvSpPr>
          <p:cNvPr id="94217" name="Text Box 9"/>
          <p:cNvSpPr txBox="1">
            <a:spLocks noChangeArrowheads="1"/>
          </p:cNvSpPr>
          <p:nvPr/>
        </p:nvSpPr>
        <p:spPr bwMode="auto">
          <a:xfrm>
            <a:off x="1295400" y="12192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P = Rate of energy transfer</a:t>
            </a:r>
          </a:p>
          <a:p>
            <a:pPr eaLnBrk="1" hangingPunct="1"/>
            <a:r>
              <a:rPr lang="en-US" sz="2400"/>
              <a:t>Q = Energy transfer</a:t>
            </a:r>
          </a:p>
        </p:txBody>
      </p:sp>
      <p:sp>
        <p:nvSpPr>
          <p:cNvPr id="94218" name="Text Box 10"/>
          <p:cNvSpPr txBox="1">
            <a:spLocks noChangeArrowheads="1"/>
          </p:cNvSpPr>
          <p:nvPr/>
        </p:nvSpPr>
        <p:spPr bwMode="auto">
          <a:xfrm>
            <a:off x="152400" y="2286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3.  Select equations to solve unknown values</a:t>
            </a:r>
          </a:p>
        </p:txBody>
      </p:sp>
      <p:pic>
        <p:nvPicPr>
          <p:cNvPr id="4711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810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152400" y="3657600"/>
            <a:ext cx="6781800" cy="463550"/>
            <a:chOff x="96" y="2304"/>
            <a:chExt cx="4272" cy="292"/>
          </a:xfrm>
        </p:grpSpPr>
        <p:sp>
          <p:nvSpPr>
            <p:cNvPr id="47119" name="Text Box 11"/>
            <p:cNvSpPr txBox="1">
              <a:spLocks noChangeArrowheads="1"/>
            </p:cNvSpPr>
            <p:nvPr/>
          </p:nvSpPr>
          <p:spPr bwMode="auto">
            <a:xfrm>
              <a:off x="96" y="2304"/>
              <a:ext cx="3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00000"/>
                  </a:solidFill>
                </a:rPr>
                <a:t>Step 4. Apply known values to </a:t>
              </a:r>
            </a:p>
          </p:txBody>
        </p:sp>
        <p:graphicFrame>
          <p:nvGraphicFramePr>
            <p:cNvPr id="47120" name="Object 13"/>
            <p:cNvGraphicFramePr>
              <a:graphicFrameLocks noChangeAspect="1"/>
            </p:cNvGraphicFramePr>
            <p:nvPr/>
          </p:nvGraphicFramePr>
          <p:xfrm>
            <a:off x="2784" y="2307"/>
            <a:ext cx="1584" cy="289"/>
          </p:xfrm>
          <a:graphic>
            <a:graphicData uri="http://schemas.openxmlformats.org/presentationml/2006/ole">
              <mc:AlternateContent xmlns:mc="http://schemas.openxmlformats.org/markup-compatibility/2006">
                <mc:Choice xmlns:v="urn:schemas-microsoft-com:vml" Requires="v">
                  <p:oleObj spid="_x0000_s47159" name="Equation" r:id="rId7" imgW="1320227" imgH="241195" progId="Equation.DSMT4">
                    <p:embed/>
                  </p:oleObj>
                </mc:Choice>
                <mc:Fallback>
                  <p:oleObj name="Equation" r:id="rId7" imgW="1320227" imgH="241195"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2307"/>
                          <a:ext cx="15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4225" name="Object 17"/>
          <p:cNvGraphicFramePr>
            <a:graphicFrameLocks noChangeAspect="1"/>
          </p:cNvGraphicFramePr>
          <p:nvPr/>
        </p:nvGraphicFramePr>
        <p:xfrm>
          <a:off x="5411788" y="2971800"/>
          <a:ext cx="1625600" cy="541338"/>
        </p:xfrm>
        <a:graphic>
          <a:graphicData uri="http://schemas.openxmlformats.org/presentationml/2006/ole">
            <mc:AlternateContent xmlns:mc="http://schemas.openxmlformats.org/markup-compatibility/2006">
              <mc:Choice xmlns:v="urn:schemas-microsoft-com:vml" Requires="v">
                <p:oleObj spid="_x0000_s47160" name="Equation" r:id="rId9" imgW="609480" imgH="203040" progId="Equation.DSMT4">
                  <p:embed/>
                </p:oleObj>
              </mc:Choice>
              <mc:Fallback>
                <p:oleObj name="Equation" r:id="rId9" imgW="609480" imgH="2030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788" y="2971800"/>
                        <a:ext cx="16256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7" name="Object 19"/>
          <p:cNvGraphicFramePr>
            <a:graphicFrameLocks noChangeAspect="1"/>
          </p:cNvGraphicFramePr>
          <p:nvPr/>
        </p:nvGraphicFramePr>
        <p:xfrm>
          <a:off x="928688" y="4389438"/>
          <a:ext cx="3187700" cy="595312"/>
        </p:xfrm>
        <a:graphic>
          <a:graphicData uri="http://schemas.openxmlformats.org/presentationml/2006/ole">
            <mc:AlternateContent xmlns:mc="http://schemas.openxmlformats.org/markup-compatibility/2006">
              <mc:Choice xmlns:v="urn:schemas-microsoft-com:vml" Requires="v">
                <p:oleObj spid="_x0000_s47161" name="Equation" r:id="rId11" imgW="1295400" imgH="241300" progId="Equation.DSMT4">
                  <p:embed/>
                </p:oleObj>
              </mc:Choice>
              <mc:Fallback>
                <p:oleObj name="Equation" r:id="rId11" imgW="1295400" imgH="2413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88" y="4389438"/>
                        <a:ext cx="31877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8" name="Object 20"/>
          <p:cNvGraphicFramePr>
            <a:graphicFrameLocks noChangeAspect="1"/>
          </p:cNvGraphicFramePr>
          <p:nvPr/>
        </p:nvGraphicFramePr>
        <p:xfrm>
          <a:off x="4343400" y="4267200"/>
          <a:ext cx="3346450" cy="804863"/>
        </p:xfrm>
        <a:graphic>
          <a:graphicData uri="http://schemas.openxmlformats.org/presentationml/2006/ole">
            <mc:AlternateContent xmlns:mc="http://schemas.openxmlformats.org/markup-compatibility/2006">
              <mc:Choice xmlns:v="urn:schemas-microsoft-com:vml" Requires="v">
                <p:oleObj spid="_x0000_s47162" name="Equation" r:id="rId13" imgW="1688367" imgH="406224" progId="Equation.DSMT4">
                  <p:embed/>
                </p:oleObj>
              </mc:Choice>
              <mc:Fallback>
                <p:oleObj name="Equation" r:id="rId13" imgW="1688367" imgH="406224"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4267200"/>
                        <a:ext cx="33464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8" name="Rectangle 15"/>
          <p:cNvSpPr>
            <a:spLocks noChangeArrowheads="1"/>
          </p:cNvSpPr>
          <p:nvPr/>
        </p:nvSpPr>
        <p:spPr bwMode="auto">
          <a:xfrm>
            <a:off x="6019800" y="2057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700" y="5486400"/>
            <a:ext cx="7239000" cy="829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42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7" grpId="0"/>
      <p:bldP spid="9421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0" y="0"/>
            <a:ext cx="6096000" cy="685800"/>
          </a:xfrm>
        </p:spPr>
        <p:txBody>
          <a:bodyPr/>
          <a:lstStyle/>
          <a:p>
            <a:pPr eaLnBrk="1" hangingPunct="1"/>
            <a:r>
              <a:rPr lang="en-US" sz="4000" smtClean="0"/>
              <a:t>Thermal</a:t>
            </a:r>
            <a:r>
              <a:rPr lang="en-US" sz="4000" smtClean="0">
                <a:solidFill>
                  <a:srgbClr val="3333FF"/>
                </a:solidFill>
              </a:rPr>
              <a:t> </a:t>
            </a:r>
            <a:r>
              <a:rPr lang="en-US" sz="4000" smtClean="0"/>
              <a:t>Energy</a:t>
            </a:r>
            <a:r>
              <a:rPr lang="en-US" sz="4000" smtClean="0">
                <a:solidFill>
                  <a:srgbClr val="3333FF"/>
                </a:solidFill>
              </a:rPr>
              <a:t> </a:t>
            </a:r>
            <a:r>
              <a:rPr lang="en-US" sz="4000" smtClean="0"/>
              <a:t>Transfer</a:t>
            </a:r>
          </a:p>
        </p:txBody>
      </p:sp>
      <p:grpSp>
        <p:nvGrpSpPr>
          <p:cNvPr id="48132" name="Group 21"/>
          <p:cNvGrpSpPr>
            <a:grpSpLocks/>
          </p:cNvGrpSpPr>
          <p:nvPr/>
        </p:nvGrpSpPr>
        <p:grpSpPr bwMode="auto">
          <a:xfrm>
            <a:off x="304800" y="762000"/>
            <a:ext cx="8521700" cy="587375"/>
            <a:chOff x="144" y="494"/>
            <a:chExt cx="5368" cy="370"/>
          </a:xfrm>
        </p:grpSpPr>
        <p:sp>
          <p:nvSpPr>
            <p:cNvPr id="48141" name="Rectangle 4"/>
            <p:cNvSpPr>
              <a:spLocks noChangeArrowheads="1"/>
            </p:cNvSpPr>
            <p:nvPr/>
          </p:nvSpPr>
          <p:spPr bwMode="auto">
            <a:xfrm>
              <a:off x="144" y="528"/>
              <a:ext cx="39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C00000"/>
                  </a:solidFill>
                </a:rPr>
                <a:t>Step 4 (continued). Apply known values to</a:t>
              </a:r>
            </a:p>
          </p:txBody>
        </p:sp>
        <p:graphicFrame>
          <p:nvGraphicFramePr>
            <p:cNvPr id="48142" name="Object 8"/>
            <p:cNvGraphicFramePr>
              <a:graphicFrameLocks noChangeAspect="1"/>
            </p:cNvGraphicFramePr>
            <p:nvPr/>
          </p:nvGraphicFramePr>
          <p:xfrm>
            <a:off x="3846" y="494"/>
            <a:ext cx="1666" cy="370"/>
          </p:xfrm>
          <a:graphic>
            <a:graphicData uri="http://schemas.openxmlformats.org/presentationml/2006/ole">
              <mc:AlternateContent xmlns:mc="http://schemas.openxmlformats.org/markup-compatibility/2006">
                <mc:Choice xmlns:v="urn:schemas-microsoft-com:vml" Requires="v">
                  <p:oleObj spid="_x0000_s48176" name="Equation" r:id="rId4" imgW="1257300" imgH="279400" progId="Equation.DSMT4">
                    <p:embed/>
                  </p:oleObj>
                </mc:Choice>
                <mc:Fallback>
                  <p:oleObj name="Equation" r:id="rId4" imgW="1257300" imgH="279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 y="494"/>
                          <a:ext cx="166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7294" name="Object 14"/>
          <p:cNvGraphicFramePr>
            <a:graphicFrameLocks noChangeAspect="1"/>
          </p:cNvGraphicFramePr>
          <p:nvPr/>
        </p:nvGraphicFramePr>
        <p:xfrm>
          <a:off x="404813" y="3840163"/>
          <a:ext cx="2009775" cy="749300"/>
        </p:xfrm>
        <a:graphic>
          <a:graphicData uri="http://schemas.openxmlformats.org/presentationml/2006/ole">
            <mc:AlternateContent xmlns:mc="http://schemas.openxmlformats.org/markup-compatibility/2006">
              <mc:Choice xmlns:v="urn:schemas-microsoft-com:vml" Requires="v">
                <p:oleObj spid="_x0000_s48177" name="Equation" r:id="rId6" imgW="545626" imgH="203024" progId="Equation.DSMT4">
                  <p:embed/>
                </p:oleObj>
              </mc:Choice>
              <mc:Fallback>
                <p:oleObj name="Equation" r:id="rId6" imgW="545626" imgH="203024"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3" y="3840163"/>
                        <a:ext cx="20097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5" name="Rectangle 15"/>
          <p:cNvSpPr>
            <a:spLocks noChangeArrowheads="1"/>
          </p:cNvSpPr>
          <p:nvPr/>
        </p:nvSpPr>
        <p:spPr bwMode="auto">
          <a:xfrm>
            <a:off x="228600" y="3200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C00000"/>
                </a:solidFill>
              </a:rPr>
              <a:t>Step 5.  Combine equations and solve</a:t>
            </a:r>
          </a:p>
        </p:txBody>
      </p:sp>
      <p:graphicFrame>
        <p:nvGraphicFramePr>
          <p:cNvPr id="97296" name="Object 16"/>
          <p:cNvGraphicFramePr>
            <a:graphicFrameLocks noChangeAspect="1"/>
          </p:cNvGraphicFramePr>
          <p:nvPr/>
        </p:nvGraphicFramePr>
        <p:xfrm>
          <a:off x="450850" y="4737100"/>
          <a:ext cx="4621213" cy="719138"/>
        </p:xfrm>
        <a:graphic>
          <a:graphicData uri="http://schemas.openxmlformats.org/presentationml/2006/ole">
            <mc:AlternateContent xmlns:mc="http://schemas.openxmlformats.org/markup-compatibility/2006">
              <mc:Choice xmlns:v="urn:schemas-microsoft-com:vml" Requires="v">
                <p:oleObj spid="_x0000_s48178" name="Equation" r:id="rId8" imgW="1383699" imgH="215806" progId="Equation.DSMT4">
                  <p:embed/>
                </p:oleObj>
              </mc:Choice>
              <mc:Fallback>
                <p:oleObj name="Equation" r:id="rId8" imgW="1383699" imgH="215806"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737100"/>
                        <a:ext cx="462121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97" name="Object 17"/>
          <p:cNvGraphicFramePr>
            <a:graphicFrameLocks noChangeAspect="1"/>
          </p:cNvGraphicFramePr>
          <p:nvPr/>
        </p:nvGraphicFramePr>
        <p:xfrm>
          <a:off x="614363" y="5638800"/>
          <a:ext cx="2509837" cy="560388"/>
        </p:xfrm>
        <a:graphic>
          <a:graphicData uri="http://schemas.openxmlformats.org/presentationml/2006/ole">
            <mc:AlternateContent xmlns:mc="http://schemas.openxmlformats.org/markup-compatibility/2006">
              <mc:Choice xmlns:v="urn:schemas-microsoft-com:vml" Requires="v">
                <p:oleObj spid="_x0000_s48179" name="Equation" r:id="rId10" imgW="850531" imgH="190417" progId="Equation.DSMT4">
                  <p:embed/>
                </p:oleObj>
              </mc:Choice>
              <mc:Fallback>
                <p:oleObj name="Equation" r:id="rId10" imgW="850531" imgH="190417"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363" y="5638800"/>
                        <a:ext cx="2509837"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9" name="Rectangle 19"/>
          <p:cNvSpPr>
            <a:spLocks noChangeArrowheads="1"/>
          </p:cNvSpPr>
          <p:nvPr/>
        </p:nvSpPr>
        <p:spPr bwMode="auto">
          <a:xfrm>
            <a:off x="5791200" y="4191000"/>
            <a:ext cx="320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93,500J of energy are transferred from the student’s body during the 15 minutes spent watching the morning weather.</a:t>
            </a:r>
          </a:p>
        </p:txBody>
      </p:sp>
      <p:pic>
        <p:nvPicPr>
          <p:cNvPr id="9730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23622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3"/>
          <p:cNvSpPr>
            <a:spLocks noChangeArrowheads="1"/>
          </p:cNvSpPr>
          <p:nvPr/>
        </p:nvSpPr>
        <p:spPr bwMode="auto">
          <a:xfrm>
            <a:off x="6019800" y="4038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00" y="1524000"/>
            <a:ext cx="8305800" cy="616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3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p:bldP spid="9729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8229600" cy="868363"/>
          </a:xfrm>
        </p:spPr>
        <p:txBody>
          <a:bodyPr/>
          <a:lstStyle/>
          <a:p>
            <a:pPr eaLnBrk="1" hangingPunct="1"/>
            <a:r>
              <a:rPr lang="en-US" smtClean="0"/>
              <a:t>Applications</a:t>
            </a:r>
            <a:r>
              <a:rPr lang="en-US" smtClean="0">
                <a:solidFill>
                  <a:srgbClr val="3333FF"/>
                </a:solidFill>
              </a:rPr>
              <a:t> </a:t>
            </a:r>
            <a:r>
              <a:rPr lang="en-US" smtClean="0"/>
              <a:t>of</a:t>
            </a:r>
            <a:r>
              <a:rPr lang="en-US" smtClean="0">
                <a:solidFill>
                  <a:srgbClr val="3333FF"/>
                </a:solidFill>
              </a:rPr>
              <a:t> </a:t>
            </a:r>
            <a:r>
              <a:rPr lang="en-US" smtClean="0"/>
              <a:t>Thermal</a:t>
            </a:r>
            <a:r>
              <a:rPr lang="en-US" smtClean="0">
                <a:solidFill>
                  <a:srgbClr val="3333FF"/>
                </a:solidFill>
              </a:rPr>
              <a:t> </a:t>
            </a:r>
            <a:r>
              <a:rPr lang="en-US" smtClean="0"/>
              <a:t>Energy</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6003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p:cNvSpPr>
            <a:spLocks noChangeArrowheads="1"/>
          </p:cNvSpPr>
          <p:nvPr/>
        </p:nvSpPr>
        <p:spPr bwMode="auto">
          <a:xfrm>
            <a:off x="304800" y="4038600"/>
            <a:ext cx="2428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t>http://www.nrel.gov</a:t>
            </a:r>
          </a:p>
        </p:txBody>
      </p:sp>
      <p:pic>
        <p:nvPicPr>
          <p:cNvPr id="491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23622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76350"/>
            <a:ext cx="3067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3" descr="PowerT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19600"/>
            <a:ext cx="3886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5" descr="PVBuil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962400"/>
            <a:ext cx="17891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162800" cy="762000"/>
          </a:xfrm>
        </p:spPr>
        <p:txBody>
          <a:bodyPr/>
          <a:lstStyle/>
          <a:p>
            <a:pPr eaLnBrk="1" hangingPunct="1"/>
            <a:r>
              <a:rPr lang="en-US" smtClean="0"/>
              <a:t>Thermodynamics</a:t>
            </a:r>
          </a:p>
        </p:txBody>
      </p:sp>
      <p:sp>
        <p:nvSpPr>
          <p:cNvPr id="22531" name="Rectangle 17"/>
          <p:cNvSpPr>
            <a:spLocks noGrp="1" noChangeArrowheads="1"/>
          </p:cNvSpPr>
          <p:nvPr>
            <p:ph idx="1"/>
          </p:nvPr>
        </p:nvSpPr>
        <p:spPr>
          <a:xfrm>
            <a:off x="152400" y="838200"/>
            <a:ext cx="6858000" cy="3124200"/>
          </a:xfrm>
        </p:spPr>
        <p:txBody>
          <a:bodyPr/>
          <a:lstStyle/>
          <a:p>
            <a:pPr eaLnBrk="1" hangingPunct="1">
              <a:spcBef>
                <a:spcPct val="50000"/>
              </a:spcBef>
              <a:buFontTx/>
              <a:buNone/>
            </a:pPr>
            <a:r>
              <a:rPr lang="en-US" sz="2800" smtClean="0"/>
              <a:t>	The study of the effects of work, heat flow, and energy on a system</a:t>
            </a:r>
          </a:p>
          <a:p>
            <a:pPr eaLnBrk="1" hangingPunct="1">
              <a:spcBef>
                <a:spcPct val="50000"/>
              </a:spcBef>
              <a:buFontTx/>
              <a:buNone/>
            </a:pPr>
            <a:r>
              <a:rPr lang="en-US" sz="2800" smtClean="0"/>
              <a:t>	Movement of thermal energy</a:t>
            </a:r>
          </a:p>
          <a:p>
            <a:pPr eaLnBrk="1" hangingPunct="1">
              <a:spcBef>
                <a:spcPct val="50000"/>
              </a:spcBef>
              <a:buFontTx/>
              <a:buNone/>
            </a:pPr>
            <a:r>
              <a:rPr lang="en-US" sz="2800" smtClean="0"/>
              <a:t>	Engineers use thermodynamics in systems ranging from nuclear power plants to electrical components.</a:t>
            </a:r>
          </a:p>
        </p:txBody>
      </p:sp>
      <p:grpSp>
        <p:nvGrpSpPr>
          <p:cNvPr id="22532" name="Group 13"/>
          <p:cNvGrpSpPr>
            <a:grpSpLocks/>
          </p:cNvGrpSpPr>
          <p:nvPr/>
        </p:nvGrpSpPr>
        <p:grpSpPr bwMode="auto">
          <a:xfrm>
            <a:off x="2590800" y="4648200"/>
            <a:ext cx="4114800" cy="1828800"/>
            <a:chOff x="0" y="1062"/>
            <a:chExt cx="3312" cy="1879"/>
          </a:xfrm>
        </p:grpSpPr>
        <p:sp>
          <p:nvSpPr>
            <p:cNvPr id="22537" name="Freeform 6"/>
            <p:cNvSpPr>
              <a:spLocks/>
            </p:cNvSpPr>
            <p:nvPr/>
          </p:nvSpPr>
          <p:spPr bwMode="auto">
            <a:xfrm>
              <a:off x="0" y="1062"/>
              <a:ext cx="3312" cy="1331"/>
            </a:xfrm>
            <a:custGeom>
              <a:avLst/>
              <a:gdLst>
                <a:gd name="T0" fmla="*/ 181 w 3776"/>
                <a:gd name="T1" fmla="*/ 2 h 1704"/>
                <a:gd name="T2" fmla="*/ 71 w 3776"/>
                <a:gd name="T3" fmla="*/ 2 h 1704"/>
                <a:gd name="T4" fmla="*/ 44 w 3776"/>
                <a:gd name="T5" fmla="*/ 2 h 1704"/>
                <a:gd name="T6" fmla="*/ 28 w 3776"/>
                <a:gd name="T7" fmla="*/ 7 h 1704"/>
                <a:gd name="T8" fmla="*/ 216 w 3776"/>
                <a:gd name="T9" fmla="*/ 9 h 1704"/>
                <a:gd name="T10" fmla="*/ 181 w 3776"/>
                <a:gd name="T11" fmla="*/ 2 h 1704"/>
                <a:gd name="T12" fmla="*/ 0 60000 65536"/>
                <a:gd name="T13" fmla="*/ 0 60000 65536"/>
                <a:gd name="T14" fmla="*/ 0 60000 65536"/>
                <a:gd name="T15" fmla="*/ 0 60000 65536"/>
                <a:gd name="T16" fmla="*/ 0 60000 65536"/>
                <a:gd name="T17" fmla="*/ 0 60000 65536"/>
                <a:gd name="T18" fmla="*/ 0 w 3776"/>
                <a:gd name="T19" fmla="*/ 0 h 1704"/>
                <a:gd name="T20" fmla="*/ 3776 w 3776"/>
                <a:gd name="T21" fmla="*/ 1704 h 1704"/>
              </a:gdLst>
              <a:ahLst/>
              <a:cxnLst>
                <a:cxn ang="T12">
                  <a:pos x="T0" y="T1"/>
                </a:cxn>
                <a:cxn ang="T13">
                  <a:pos x="T2" y="T3"/>
                </a:cxn>
                <a:cxn ang="T14">
                  <a:pos x="T4" y="T5"/>
                </a:cxn>
                <a:cxn ang="T15">
                  <a:pos x="T6" y="T7"/>
                </a:cxn>
                <a:cxn ang="T16">
                  <a:pos x="T8" y="T9"/>
                </a:cxn>
                <a:cxn ang="T17">
                  <a:pos x="T10" y="T11"/>
                </a:cxn>
              </a:cxnLst>
              <a:rect l="T18" t="T19" r="T20" b="T21"/>
              <a:pathLst>
                <a:path w="3776" h="1704">
                  <a:moveTo>
                    <a:pt x="2848" y="496"/>
                  </a:moveTo>
                  <a:cubicBezTo>
                    <a:pt x="2472" y="312"/>
                    <a:pt x="1480" y="504"/>
                    <a:pt x="1120" y="448"/>
                  </a:cubicBezTo>
                  <a:cubicBezTo>
                    <a:pt x="760" y="392"/>
                    <a:pt x="800" y="0"/>
                    <a:pt x="688" y="160"/>
                  </a:cubicBezTo>
                  <a:cubicBezTo>
                    <a:pt x="576" y="320"/>
                    <a:pt x="0" y="1176"/>
                    <a:pt x="448" y="1408"/>
                  </a:cubicBezTo>
                  <a:cubicBezTo>
                    <a:pt x="896" y="1640"/>
                    <a:pt x="2976" y="1704"/>
                    <a:pt x="3376" y="1552"/>
                  </a:cubicBezTo>
                  <a:cubicBezTo>
                    <a:pt x="3776" y="1400"/>
                    <a:pt x="3224" y="680"/>
                    <a:pt x="2848" y="496"/>
                  </a:cubicBezTo>
                  <a:close/>
                </a:path>
              </a:pathLst>
            </a:custGeom>
            <a:solidFill>
              <a:schemeClr val="accent1"/>
            </a:solidFill>
            <a:ln w="9525">
              <a:solidFill>
                <a:schemeClr val="tx1"/>
              </a:solidFill>
              <a:round/>
              <a:headEnd/>
              <a:tailEnd/>
            </a:ln>
          </p:spPr>
          <p:txBody>
            <a:bodyPr/>
            <a:lstStyle/>
            <a:p>
              <a:endParaRPr lang="en-US"/>
            </a:p>
          </p:txBody>
        </p:sp>
        <p:sp>
          <p:nvSpPr>
            <p:cNvPr id="22538" name="Text Box 7"/>
            <p:cNvSpPr txBox="1">
              <a:spLocks noChangeArrowheads="1"/>
            </p:cNvSpPr>
            <p:nvPr/>
          </p:nvSpPr>
          <p:spPr bwMode="auto">
            <a:xfrm>
              <a:off x="1344" y="1776"/>
              <a:ext cx="90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SYSTEM</a:t>
              </a:r>
            </a:p>
          </p:txBody>
        </p:sp>
        <p:sp>
          <p:nvSpPr>
            <p:cNvPr id="22539" name="Text Box 8"/>
            <p:cNvSpPr txBox="1">
              <a:spLocks noChangeArrowheads="1"/>
            </p:cNvSpPr>
            <p:nvPr/>
          </p:nvSpPr>
          <p:spPr bwMode="auto">
            <a:xfrm>
              <a:off x="926" y="1134"/>
              <a:ext cx="1662"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SURROUNDINGS</a:t>
              </a:r>
            </a:p>
          </p:txBody>
        </p:sp>
        <p:sp>
          <p:nvSpPr>
            <p:cNvPr id="22540" name="Text Box 9"/>
            <p:cNvSpPr txBox="1">
              <a:spLocks noChangeArrowheads="1"/>
            </p:cNvSpPr>
            <p:nvPr/>
          </p:nvSpPr>
          <p:spPr bwMode="auto">
            <a:xfrm>
              <a:off x="463" y="2564"/>
              <a:ext cx="119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BOUNDARY</a:t>
              </a:r>
            </a:p>
          </p:txBody>
        </p:sp>
        <p:sp>
          <p:nvSpPr>
            <p:cNvPr id="22541" name="Line 10"/>
            <p:cNvSpPr>
              <a:spLocks noChangeShapeType="1"/>
            </p:cNvSpPr>
            <p:nvPr/>
          </p:nvSpPr>
          <p:spPr bwMode="auto">
            <a:xfrm flipV="1">
              <a:off x="674" y="2262"/>
              <a:ext cx="84" cy="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25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600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9600"/>
            <a:ext cx="1628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3"/>
          <p:cNvPicPr>
            <a:picLocks noChangeAspect="1" noChangeArrowheads="1"/>
          </p:cNvPicPr>
          <p:nvPr/>
        </p:nvPicPr>
        <p:blipFill>
          <a:blip r:embed="rId6">
            <a:extLst>
              <a:ext uri="{28A0092B-C50C-407E-A947-70E740481C1C}">
                <a14:useLocalDpi xmlns:a14="http://schemas.microsoft.com/office/drawing/2010/main" val="0"/>
              </a:ext>
            </a:extLst>
          </a:blip>
          <a:srcRect t="4581" b="3816"/>
          <a:stretch>
            <a:fillRect/>
          </a:stretch>
        </p:blipFill>
        <p:spPr bwMode="auto">
          <a:xfrm>
            <a:off x="457200" y="4572000"/>
            <a:ext cx="1685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7848600" cy="715963"/>
          </a:xfrm>
        </p:spPr>
        <p:txBody>
          <a:bodyPr/>
          <a:lstStyle/>
          <a:p>
            <a:pPr eaLnBrk="1" hangingPunct="1"/>
            <a:r>
              <a:rPr lang="en-US" smtClean="0"/>
              <a:t>Examples</a:t>
            </a:r>
            <a:r>
              <a:rPr lang="en-US" smtClean="0">
                <a:solidFill>
                  <a:srgbClr val="3333FF"/>
                </a:solidFill>
              </a:rPr>
              <a:t> </a:t>
            </a:r>
            <a:r>
              <a:rPr lang="en-US" smtClean="0"/>
              <a:t>of</a:t>
            </a:r>
            <a:r>
              <a:rPr lang="en-US" smtClean="0">
                <a:solidFill>
                  <a:srgbClr val="3333FF"/>
                </a:solidFill>
              </a:rPr>
              <a:t> </a:t>
            </a:r>
            <a:r>
              <a:rPr lang="en-US" smtClean="0"/>
              <a:t>Solar</a:t>
            </a:r>
            <a:r>
              <a:rPr lang="en-US" smtClean="0">
                <a:solidFill>
                  <a:srgbClr val="3333FF"/>
                </a:solidFill>
              </a:rPr>
              <a:t> </a:t>
            </a:r>
            <a:r>
              <a:rPr lang="en-US" smtClean="0"/>
              <a:t>Energy</a:t>
            </a:r>
          </a:p>
        </p:txBody>
      </p:sp>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30670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2"/>
          <p:cNvSpPr>
            <a:spLocks noChangeArrowheads="1"/>
          </p:cNvSpPr>
          <p:nvPr/>
        </p:nvSpPr>
        <p:spPr bwMode="auto">
          <a:xfrm>
            <a:off x="457200" y="61722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t>All images were obtained from the following URL: http://www1.eere.energy.gov</a:t>
            </a:r>
            <a:r>
              <a:rPr lang="en-US"/>
              <a:t> </a:t>
            </a:r>
          </a:p>
        </p:txBody>
      </p:sp>
      <p:pic>
        <p:nvPicPr>
          <p:cNvPr id="5018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3048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76600"/>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8229600" cy="639763"/>
          </a:xfrm>
        </p:spPr>
        <p:txBody>
          <a:bodyPr/>
          <a:lstStyle/>
          <a:p>
            <a:pPr eaLnBrk="1" hangingPunct="1"/>
            <a:r>
              <a:rPr lang="en-US" smtClean="0"/>
              <a:t>Geothermal</a:t>
            </a:r>
            <a:r>
              <a:rPr lang="en-US" smtClean="0">
                <a:solidFill>
                  <a:srgbClr val="3333FF"/>
                </a:solidFill>
              </a:rPr>
              <a:t> </a:t>
            </a:r>
            <a:r>
              <a:rPr lang="en-US" smtClean="0"/>
              <a:t>Energy</a:t>
            </a: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4267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Geothermal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70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p:cNvSpPr>
            <a:spLocks noChangeArrowheads="1"/>
          </p:cNvSpPr>
          <p:nvPr/>
        </p:nvSpPr>
        <p:spPr bwMode="auto">
          <a:xfrm>
            <a:off x="762000" y="609600"/>
            <a:ext cx="7620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2800"/>
              <a:t>Energy generated from the thermal energy stored beneath the Earth’s surface </a:t>
            </a:r>
          </a:p>
          <a:p>
            <a:pPr>
              <a:spcBef>
                <a:spcPct val="30000"/>
              </a:spcBef>
            </a:pPr>
            <a:r>
              <a:rPr lang="en-US" sz="2800"/>
              <a:t>Also refers to the heat that is collected from the atmosphere; for instance, near the oceans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0" y="0"/>
            <a:ext cx="8229600" cy="639763"/>
          </a:xfrm>
          <a:noFill/>
        </p:spPr>
        <p:txBody>
          <a:bodyPr/>
          <a:lstStyle/>
          <a:p>
            <a:pPr eaLnBrk="1" hangingPunct="1"/>
            <a:r>
              <a:rPr lang="en-US" smtClean="0"/>
              <a:t>Resources</a:t>
            </a:r>
          </a:p>
        </p:txBody>
      </p:sp>
      <p:sp>
        <p:nvSpPr>
          <p:cNvPr id="52227" name="Rectangle 3"/>
          <p:cNvSpPr>
            <a:spLocks noGrp="1" noChangeArrowheads="1"/>
          </p:cNvSpPr>
          <p:nvPr>
            <p:ph idx="1"/>
          </p:nvPr>
        </p:nvSpPr>
        <p:spPr>
          <a:xfrm>
            <a:off x="228600" y="1219200"/>
            <a:ext cx="8686800" cy="5257800"/>
          </a:xfrm>
        </p:spPr>
        <p:txBody>
          <a:bodyPr/>
          <a:lstStyle/>
          <a:p>
            <a:pPr eaLnBrk="1" hangingPunct="1">
              <a:lnSpc>
                <a:spcPct val="80000"/>
              </a:lnSpc>
              <a:buFontTx/>
              <a:buNone/>
            </a:pPr>
            <a:r>
              <a:rPr lang="en-US" sz="2200" smtClean="0"/>
              <a:t>Energy Information Association. (n.d.). </a:t>
            </a:r>
            <a:r>
              <a:rPr lang="en-US" sz="2200" i="1" smtClean="0"/>
              <a:t>Energy kid’s page</a:t>
            </a:r>
            <a:r>
              <a:rPr lang="en-US" sz="2200" smtClean="0"/>
              <a:t>. Retrieved March 23, 2008, from http://www.eia.doe.gov/kids/energyfacts</a:t>
            </a:r>
          </a:p>
          <a:p>
            <a:pPr eaLnBrk="1" hangingPunct="1">
              <a:lnSpc>
                <a:spcPct val="80000"/>
              </a:lnSpc>
              <a:spcBef>
                <a:spcPct val="0"/>
              </a:spcBef>
              <a:buFontTx/>
              <a:buNone/>
            </a:pPr>
            <a:endParaRPr lang="en-US" sz="2200" smtClean="0"/>
          </a:p>
          <a:p>
            <a:pPr eaLnBrk="1" hangingPunct="1">
              <a:lnSpc>
                <a:spcPct val="80000"/>
              </a:lnSpc>
              <a:spcBef>
                <a:spcPct val="0"/>
              </a:spcBef>
              <a:buFontTx/>
              <a:buNone/>
            </a:pPr>
            <a:r>
              <a:rPr lang="en-US" sz="2200" smtClean="0"/>
              <a:t>McGraw-Hill dictionary of engineering. (2nd ed.). New York, NY: McGraw-Hill.</a:t>
            </a:r>
          </a:p>
          <a:p>
            <a:pPr eaLnBrk="1" hangingPunct="1">
              <a:lnSpc>
                <a:spcPct val="80000"/>
              </a:lnSpc>
              <a:spcBef>
                <a:spcPct val="0"/>
              </a:spcBef>
              <a:buFontTx/>
              <a:buNone/>
            </a:pPr>
            <a:endParaRPr lang="en-US" sz="2200" smtClean="0"/>
          </a:p>
          <a:p>
            <a:pPr eaLnBrk="1" hangingPunct="1">
              <a:lnSpc>
                <a:spcPct val="80000"/>
              </a:lnSpc>
              <a:spcBef>
                <a:spcPct val="0"/>
              </a:spcBef>
              <a:buFontTx/>
              <a:buNone/>
            </a:pPr>
            <a:r>
              <a:rPr lang="en-US" sz="2200" smtClean="0"/>
              <a:t>NASA. (2008). </a:t>
            </a:r>
            <a:r>
              <a:rPr lang="en-US" sz="2200" i="1" smtClean="0"/>
              <a:t>Glenn research center</a:t>
            </a:r>
            <a:r>
              <a:rPr lang="en-US" sz="2200" smtClean="0"/>
              <a:t>. Retrieved March 23, 2008 from http://www.nasa.gov/centers/glenn/home/index.html </a:t>
            </a:r>
          </a:p>
          <a:p>
            <a:pPr eaLnBrk="1" hangingPunct="1">
              <a:lnSpc>
                <a:spcPct val="80000"/>
              </a:lnSpc>
              <a:buFontTx/>
              <a:buNone/>
            </a:pPr>
            <a:endParaRPr lang="en-US" sz="2200" smtClean="0"/>
          </a:p>
          <a:p>
            <a:pPr eaLnBrk="1" hangingPunct="1">
              <a:lnSpc>
                <a:spcPct val="80000"/>
              </a:lnSpc>
              <a:buFontTx/>
              <a:buNone/>
            </a:pPr>
            <a:r>
              <a:rPr lang="en-US" sz="2200" smtClean="0"/>
              <a:t>National Renewable Energy Laboratory. (2007). </a:t>
            </a:r>
            <a:r>
              <a:rPr lang="en-US" sz="2200" i="1" smtClean="0"/>
              <a:t>TroughNet</a:t>
            </a:r>
            <a:r>
              <a:rPr lang="en-US" sz="2200" smtClean="0"/>
              <a:t>. Retrieved March 23, 2008, from http://www.nrel.gov/csp/troughnet</a:t>
            </a:r>
          </a:p>
          <a:p>
            <a:pPr eaLnBrk="1" hangingPunct="1">
              <a:lnSpc>
                <a:spcPct val="80000"/>
              </a:lnSpc>
              <a:buFontTx/>
              <a:buNone/>
            </a:pPr>
            <a:endParaRPr lang="en-US" sz="2200" smtClean="0"/>
          </a:p>
          <a:p>
            <a:pPr eaLnBrk="1" hangingPunct="1">
              <a:lnSpc>
                <a:spcPct val="80000"/>
              </a:lnSpc>
              <a:buFontTx/>
              <a:buNone/>
            </a:pPr>
            <a:r>
              <a:rPr lang="en-US" sz="2200" smtClean="0"/>
              <a:t>U.S. Department of Energy. (2008). </a:t>
            </a:r>
            <a:r>
              <a:rPr lang="en-US" sz="2200" i="1" smtClean="0"/>
              <a:t>Solar energy technologies program</a:t>
            </a:r>
            <a:r>
              <a:rPr lang="en-US" sz="2200" smtClean="0"/>
              <a:t>. Retrieved March 23, 2008, from http://www1.eere.energy.gov/solar</a:t>
            </a:r>
            <a:r>
              <a:rPr lang="en-US" sz="1800" smtClean="0"/>
              <a:t> </a:t>
            </a:r>
          </a:p>
          <a:p>
            <a:pPr eaLnBrk="1" hangingPunct="1">
              <a:lnSpc>
                <a:spcPct val="80000"/>
              </a:lnSpc>
              <a:spcBef>
                <a:spcPct val="0"/>
              </a:spcBef>
              <a:buFontTx/>
              <a:buNone/>
            </a:pPr>
            <a:endParaRPr lang="en-US" sz="1800" smtClean="0"/>
          </a:p>
          <a:p>
            <a:pPr eaLnBrk="1" hangingPunct="1">
              <a:lnSpc>
                <a:spcPct val="80000"/>
              </a:lnSpc>
            </a:pPr>
            <a:endParaRPr lang="en-US" sz="2000" smtClean="0"/>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296400" cy="792163"/>
          </a:xfrm>
        </p:spPr>
        <p:txBody>
          <a:bodyPr/>
          <a:lstStyle/>
          <a:p>
            <a:pPr eaLnBrk="1" hangingPunct="1"/>
            <a:r>
              <a:rPr lang="en-US" smtClean="0"/>
              <a:t>Thermal Energy </a:t>
            </a:r>
            <a:r>
              <a:rPr lang="en-US" sz="3600" smtClean="0">
                <a:solidFill>
                  <a:srgbClr val="C00000"/>
                </a:solidFill>
              </a:rPr>
              <a:t>versus</a:t>
            </a:r>
            <a:r>
              <a:rPr lang="en-US" smtClean="0">
                <a:solidFill>
                  <a:srgbClr val="3333FF"/>
                </a:solidFill>
              </a:rPr>
              <a:t> </a:t>
            </a:r>
            <a:r>
              <a:rPr lang="en-US" smtClean="0"/>
              <a:t>Temperature</a:t>
            </a:r>
          </a:p>
        </p:txBody>
      </p:sp>
      <p:sp>
        <p:nvSpPr>
          <p:cNvPr id="23555" name="Rectangle 18"/>
          <p:cNvSpPr>
            <a:spLocks noGrp="1" noChangeArrowheads="1"/>
          </p:cNvSpPr>
          <p:nvPr>
            <p:ph idx="1"/>
          </p:nvPr>
        </p:nvSpPr>
        <p:spPr>
          <a:xfrm>
            <a:off x="0" y="838200"/>
            <a:ext cx="9144000" cy="3276600"/>
          </a:xfrm>
        </p:spPr>
        <p:txBody>
          <a:bodyPr/>
          <a:lstStyle/>
          <a:p>
            <a:pPr eaLnBrk="1" hangingPunct="1">
              <a:spcBef>
                <a:spcPct val="50000"/>
              </a:spcBef>
              <a:buFontTx/>
              <a:buNone/>
            </a:pPr>
            <a:r>
              <a:rPr lang="en-US" i="1" smtClean="0"/>
              <a:t>	</a:t>
            </a:r>
            <a:r>
              <a:rPr lang="en-US" i="1" smtClean="0">
                <a:solidFill>
                  <a:srgbClr val="C00000"/>
                </a:solidFill>
              </a:rPr>
              <a:t>Thermal Energy</a:t>
            </a:r>
            <a:r>
              <a:rPr lang="en-US" smtClean="0">
                <a:solidFill>
                  <a:srgbClr val="C00000"/>
                </a:solidFill>
              </a:rPr>
              <a:t> </a:t>
            </a:r>
            <a:r>
              <a:rPr lang="en-US" smtClean="0"/>
              <a:t>is kinetic energy in transit from one object to another due to temperature difference. </a:t>
            </a:r>
            <a:r>
              <a:rPr lang="en-US" smtClean="0">
                <a:solidFill>
                  <a:srgbClr val="00386B"/>
                </a:solidFill>
              </a:rPr>
              <a:t>(Joules)</a:t>
            </a:r>
          </a:p>
          <a:p>
            <a:pPr eaLnBrk="1" hangingPunct="1">
              <a:spcBef>
                <a:spcPct val="50000"/>
              </a:spcBef>
              <a:buFontTx/>
              <a:buNone/>
            </a:pPr>
            <a:r>
              <a:rPr lang="en-US" smtClean="0"/>
              <a:t>	</a:t>
            </a:r>
            <a:r>
              <a:rPr lang="en-US" i="1" smtClean="0">
                <a:solidFill>
                  <a:srgbClr val="C00000"/>
                </a:solidFill>
              </a:rPr>
              <a:t>Temperature</a:t>
            </a:r>
            <a:r>
              <a:rPr lang="en-US" smtClean="0"/>
              <a:t> is the average kinetic energy of particles in an object – not the total amount of kinetic energy particles. </a:t>
            </a:r>
            <a:r>
              <a:rPr lang="en-US" smtClean="0">
                <a:solidFill>
                  <a:srgbClr val="00386B"/>
                </a:solidFill>
              </a:rPr>
              <a:t>(Degrees)</a:t>
            </a:r>
          </a:p>
        </p:txBody>
      </p:sp>
      <p:sp>
        <p:nvSpPr>
          <p:cNvPr id="23556" name="Line 14"/>
          <p:cNvSpPr>
            <a:spLocks noChangeShapeType="1"/>
          </p:cNvSpPr>
          <p:nvPr/>
        </p:nvSpPr>
        <p:spPr bwMode="auto">
          <a:xfrm flipH="1">
            <a:off x="2667000" y="4800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7" name="Line 15"/>
          <p:cNvSpPr>
            <a:spLocks noChangeShapeType="1"/>
          </p:cNvSpPr>
          <p:nvPr/>
        </p:nvSpPr>
        <p:spPr bwMode="auto">
          <a:xfrm flipV="1">
            <a:off x="6172200" y="4876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Text Box 16"/>
          <p:cNvSpPr txBox="1">
            <a:spLocks noChangeArrowheads="1"/>
          </p:cNvSpPr>
          <p:nvPr/>
        </p:nvSpPr>
        <p:spPr bwMode="auto">
          <a:xfrm>
            <a:off x="2057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Temperature #1</a:t>
            </a:r>
          </a:p>
        </p:txBody>
      </p:sp>
      <p:sp>
        <p:nvSpPr>
          <p:cNvPr id="23559" name="Text Box 17"/>
          <p:cNvSpPr txBox="1">
            <a:spLocks noChangeArrowheads="1"/>
          </p:cNvSpPr>
          <p:nvPr/>
        </p:nvSpPr>
        <p:spPr bwMode="auto">
          <a:xfrm>
            <a:off x="5486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Temperature #2</a:t>
            </a:r>
          </a:p>
        </p:txBody>
      </p:sp>
      <p:pic>
        <p:nvPicPr>
          <p:cNvPr id="23560" name="Picture 20" descr="Liquid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5626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0"/>
          <p:cNvSpPr txBox="1">
            <a:spLocks noChangeArrowheads="1"/>
          </p:cNvSpPr>
          <p:nvPr/>
        </p:nvSpPr>
        <p:spPr bwMode="auto">
          <a:xfrm>
            <a:off x="4267200" y="63246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Heat</a:t>
            </a:r>
          </a:p>
        </p:txBody>
      </p:sp>
      <p:pic>
        <p:nvPicPr>
          <p:cNvPr id="23562" name="Picture 2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750" y="4714875"/>
            <a:ext cx="34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2363" y="4724400"/>
            <a:ext cx="350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562600" cy="914400"/>
          </a:xfrm>
        </p:spPr>
        <p:txBody>
          <a:bodyPr/>
          <a:lstStyle/>
          <a:p>
            <a:pPr eaLnBrk="1" hangingPunct="1"/>
            <a:r>
              <a:rPr lang="en-US" smtClean="0"/>
              <a:t>Temperature Scales</a:t>
            </a:r>
          </a:p>
        </p:txBody>
      </p:sp>
      <p:graphicFrame>
        <p:nvGraphicFramePr>
          <p:cNvPr id="51277" name="Group 77"/>
          <p:cNvGraphicFramePr>
            <a:graphicFrameLocks noGrp="1"/>
          </p:cNvGraphicFramePr>
          <p:nvPr>
            <p:ph idx="1"/>
          </p:nvPr>
        </p:nvGraphicFramePr>
        <p:xfrm>
          <a:off x="1371600" y="914400"/>
          <a:ext cx="6553200" cy="2743200"/>
        </p:xfrm>
        <a:graphic>
          <a:graphicData uri="http://schemas.openxmlformats.org/drawingml/2006/table">
            <a:tbl>
              <a:tblPr/>
              <a:tblGrid>
                <a:gridCol w="1955800"/>
                <a:gridCol w="2387600"/>
                <a:gridCol w="22098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Freezing point of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Boiling point of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Celsius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rPr>
                        <a:t>0</a:t>
                      </a:r>
                      <a:r>
                        <a:rPr kumimoji="0" lang="en-US" sz="2800" b="0" i="0" u="none" strike="noStrike" cap="none" normalizeH="0" baseline="0" dirty="0" smtClean="0">
                          <a:ln>
                            <a:noFill/>
                          </a:ln>
                          <a:solidFill>
                            <a:srgbClr val="00386B"/>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00000"/>
                          </a:solidFill>
                          <a:effectLst/>
                          <a:latin typeface="Arial" charset="0"/>
                          <a:cs typeface="Arial" charset="0"/>
                        </a:rPr>
                        <a:t>100°C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Fahrenheit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rPr>
                        <a:t>32</a:t>
                      </a:r>
                      <a:r>
                        <a:rPr kumimoji="0" lang="en-US" sz="2800" b="0" i="0" u="none" strike="noStrike" cap="none" normalizeH="0" baseline="0" dirty="0" smtClean="0">
                          <a:ln>
                            <a:noFill/>
                          </a:ln>
                          <a:solidFill>
                            <a:srgbClr val="00386B"/>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00000"/>
                          </a:solidFill>
                          <a:effectLst/>
                          <a:latin typeface="Arial" charset="0"/>
                          <a:cs typeface="Arial" charset="0"/>
                        </a:rPr>
                        <a:t>212°F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Kelvin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cs typeface="Arial" charset="0"/>
                        </a:rPr>
                        <a:t>273K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charset="0"/>
                          <a:cs typeface="Arial" charset="0"/>
                        </a:rPr>
                        <a:t>373K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1" name="Rectangle 78"/>
          <p:cNvSpPr>
            <a:spLocks noGrp="1" noChangeArrowheads="1"/>
          </p:cNvSpPr>
          <p:nvPr>
            <p:ph type="body" idx="4294967295"/>
          </p:nvPr>
        </p:nvSpPr>
        <p:spPr>
          <a:xfrm>
            <a:off x="152400" y="3886200"/>
            <a:ext cx="8991600" cy="2743200"/>
          </a:xfrm>
        </p:spPr>
        <p:txBody>
          <a:bodyPr/>
          <a:lstStyle/>
          <a:p>
            <a:pPr eaLnBrk="1" hangingPunct="1">
              <a:lnSpc>
                <a:spcPct val="90000"/>
              </a:lnSpc>
              <a:spcBef>
                <a:spcPct val="50000"/>
              </a:spcBef>
              <a:buFontTx/>
              <a:buNone/>
            </a:pPr>
            <a:r>
              <a:rPr lang="en-US" smtClean="0"/>
              <a:t>	Matter is made up of molecules in motion </a:t>
            </a:r>
            <a:r>
              <a:rPr lang="en-US" sz="2000" smtClean="0"/>
              <a:t>(kinetic energy)</a:t>
            </a:r>
            <a:r>
              <a:rPr lang="en-US" smtClean="0"/>
              <a:t> </a:t>
            </a:r>
          </a:p>
          <a:p>
            <a:pPr eaLnBrk="1" hangingPunct="1">
              <a:lnSpc>
                <a:spcPct val="90000"/>
              </a:lnSpc>
              <a:spcBef>
                <a:spcPct val="50000"/>
              </a:spcBef>
              <a:buFontTx/>
              <a:buNone/>
            </a:pPr>
            <a:r>
              <a:rPr lang="en-US" smtClean="0"/>
              <a:t>	An increase in temperature increases motion</a:t>
            </a:r>
          </a:p>
          <a:p>
            <a:pPr eaLnBrk="1" hangingPunct="1">
              <a:lnSpc>
                <a:spcPct val="90000"/>
              </a:lnSpc>
              <a:spcBef>
                <a:spcPct val="50000"/>
              </a:spcBef>
              <a:buFontTx/>
              <a:buNone/>
            </a:pPr>
            <a:r>
              <a:rPr lang="en-US" smtClean="0"/>
              <a:t>	A decrease in temperature decreases motion</a:t>
            </a:r>
          </a:p>
          <a:p>
            <a:pPr eaLnBrk="1" hangingPunct="1">
              <a:lnSpc>
                <a:spcPct val="90000"/>
              </a:lnSpc>
              <a:spcBef>
                <a:spcPct val="50000"/>
              </a:spcBef>
              <a:buFontTx/>
              <a:buNone/>
            </a:pPr>
            <a:r>
              <a:rPr lang="en-US" smtClean="0"/>
              <a:t>	</a:t>
            </a:r>
            <a:r>
              <a:rPr lang="en-US" smtClean="0">
                <a:solidFill>
                  <a:srgbClr val="C00000"/>
                </a:solidFill>
              </a:rPr>
              <a:t>Absolute Zero </a:t>
            </a:r>
            <a:r>
              <a:rPr lang="en-US" smtClean="0"/>
              <a:t>occurs when all kinetic energy is removed from a object  </a:t>
            </a:r>
            <a:r>
              <a:rPr lang="en-US" smtClean="0">
                <a:solidFill>
                  <a:srgbClr val="C00000"/>
                </a:solidFill>
              </a:rPr>
              <a:t>0 K = -273</a:t>
            </a:r>
            <a:r>
              <a:rPr lang="en-US" smtClean="0">
                <a:solidFill>
                  <a:srgbClr val="C00000"/>
                </a:solidFill>
                <a:cs typeface="Arial" charset="0"/>
              </a:rPr>
              <a:t>°</a:t>
            </a:r>
            <a:r>
              <a:rPr lang="en-US" smtClean="0">
                <a:solidFill>
                  <a:srgbClr val="C00000"/>
                </a:solidFill>
              </a:rPr>
              <a:t> 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848600" cy="762000"/>
          </a:xfrm>
        </p:spPr>
        <p:txBody>
          <a:bodyPr/>
          <a:lstStyle/>
          <a:p>
            <a:pPr eaLnBrk="1" hangingPunct="1"/>
            <a:r>
              <a:rPr lang="en-US" smtClean="0"/>
              <a:t>Thermodynamic</a:t>
            </a:r>
            <a:r>
              <a:rPr lang="en-US" smtClean="0">
                <a:solidFill>
                  <a:srgbClr val="3333FF"/>
                </a:solidFill>
              </a:rPr>
              <a:t> </a:t>
            </a:r>
            <a:r>
              <a:rPr lang="en-US" smtClean="0"/>
              <a:t>Equilibrium</a:t>
            </a:r>
          </a:p>
        </p:txBody>
      </p:sp>
      <p:sp>
        <p:nvSpPr>
          <p:cNvPr id="31750" name="Rectangle 6"/>
          <p:cNvSpPr>
            <a:spLocks noGrp="1" noChangeArrowheads="1"/>
          </p:cNvSpPr>
          <p:nvPr>
            <p:ph idx="1"/>
          </p:nvPr>
        </p:nvSpPr>
        <p:spPr>
          <a:xfrm>
            <a:off x="0" y="838200"/>
            <a:ext cx="8839200" cy="3962400"/>
          </a:xfrm>
        </p:spPr>
        <p:txBody>
          <a:bodyPr/>
          <a:lstStyle/>
          <a:p>
            <a:pPr eaLnBrk="1" hangingPunct="1">
              <a:lnSpc>
                <a:spcPct val="80000"/>
              </a:lnSpc>
              <a:spcBef>
                <a:spcPct val="50000"/>
              </a:spcBef>
              <a:buFontTx/>
              <a:buNone/>
            </a:pPr>
            <a:r>
              <a:rPr lang="en-US" sz="3000" smtClean="0"/>
              <a:t>	</a:t>
            </a:r>
            <a:r>
              <a:rPr lang="en-US" sz="3000" smtClean="0">
                <a:solidFill>
                  <a:srgbClr val="C00000"/>
                </a:solidFill>
              </a:rPr>
              <a:t>Thermal equilibrium </a:t>
            </a:r>
            <a:r>
              <a:rPr lang="en-US" sz="3000" smtClean="0"/>
              <a:t>is obtained when touching objects within a system reach the same temperature. 	</a:t>
            </a:r>
          </a:p>
          <a:p>
            <a:pPr eaLnBrk="1" hangingPunct="1">
              <a:lnSpc>
                <a:spcPct val="80000"/>
              </a:lnSpc>
              <a:spcBef>
                <a:spcPct val="50000"/>
              </a:spcBef>
              <a:buFontTx/>
              <a:buNone/>
            </a:pPr>
            <a:r>
              <a:rPr lang="en-US" sz="3000" smtClean="0"/>
              <a:t>	When thermal equilibrium is reached, the system loses its ability to do work. </a:t>
            </a:r>
          </a:p>
          <a:p>
            <a:pPr eaLnBrk="1" hangingPunct="1">
              <a:lnSpc>
                <a:spcPct val="80000"/>
              </a:lnSpc>
              <a:spcBef>
                <a:spcPct val="50000"/>
              </a:spcBef>
              <a:buFontTx/>
              <a:buNone/>
            </a:pPr>
            <a:r>
              <a:rPr lang="en-US" sz="3000" smtClean="0"/>
              <a:t>	</a:t>
            </a:r>
            <a:r>
              <a:rPr lang="en-US" sz="3000" smtClean="0">
                <a:solidFill>
                  <a:srgbClr val="C00000"/>
                </a:solidFill>
              </a:rPr>
              <a:t>Zeroth Law of Thermodynamics: </a:t>
            </a:r>
            <a:r>
              <a:rPr lang="en-US" sz="3000" smtClean="0"/>
              <a:t>If two systems are separately found to be in thermal equilibrium with a third system, the first two systems are in thermal equilibrium with each other.</a:t>
            </a:r>
          </a:p>
        </p:txBody>
      </p:sp>
      <p:grpSp>
        <p:nvGrpSpPr>
          <p:cNvPr id="2" name="Group 20"/>
          <p:cNvGrpSpPr>
            <a:grpSpLocks/>
          </p:cNvGrpSpPr>
          <p:nvPr/>
        </p:nvGrpSpPr>
        <p:grpSpPr bwMode="auto">
          <a:xfrm>
            <a:off x="4762500" y="4672013"/>
            <a:ext cx="4000500" cy="2033587"/>
            <a:chOff x="336" y="2976"/>
            <a:chExt cx="2520" cy="1281"/>
          </a:xfrm>
        </p:grpSpPr>
        <p:grpSp>
          <p:nvGrpSpPr>
            <p:cNvPr id="25612" name="Group 16"/>
            <p:cNvGrpSpPr>
              <a:grpSpLocks/>
            </p:cNvGrpSpPr>
            <p:nvPr/>
          </p:nvGrpSpPr>
          <p:grpSpPr bwMode="auto">
            <a:xfrm>
              <a:off x="336" y="2976"/>
              <a:ext cx="2520" cy="1281"/>
              <a:chOff x="336" y="2880"/>
              <a:chExt cx="2520" cy="1281"/>
            </a:xfrm>
          </p:grpSpPr>
          <p:grpSp>
            <p:nvGrpSpPr>
              <p:cNvPr id="25616" name="Group 10"/>
              <p:cNvGrpSpPr>
                <a:grpSpLocks/>
              </p:cNvGrpSpPr>
              <p:nvPr/>
            </p:nvGrpSpPr>
            <p:grpSpPr bwMode="auto">
              <a:xfrm>
                <a:off x="336" y="3648"/>
                <a:ext cx="2520" cy="513"/>
                <a:chOff x="336" y="3648"/>
                <a:chExt cx="2520" cy="513"/>
              </a:xfrm>
            </p:grpSpPr>
            <p:pic>
              <p:nvPicPr>
                <p:cNvPr id="256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7" name="Picture 1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880"/>
                <a:ext cx="22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Line 12"/>
              <p:cNvSpPr>
                <a:spLocks noChangeShapeType="1"/>
              </p:cNvSpPr>
              <p:nvPr/>
            </p:nvSpPr>
            <p:spPr bwMode="auto">
              <a:xfrm>
                <a:off x="1344" y="3888"/>
                <a:ext cx="52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13"/>
              <p:cNvSpPr>
                <a:spLocks noChangeShapeType="1"/>
              </p:cNvSpPr>
              <p:nvPr/>
            </p:nvSpPr>
            <p:spPr bwMode="auto">
              <a:xfrm flipV="1">
                <a:off x="1248" y="3504"/>
                <a:ext cx="288" cy="24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14"/>
              <p:cNvSpPr>
                <a:spLocks noChangeShapeType="1"/>
              </p:cNvSpPr>
              <p:nvPr/>
            </p:nvSpPr>
            <p:spPr bwMode="auto">
              <a:xfrm>
                <a:off x="1824" y="3648"/>
                <a:ext cx="96"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5"/>
              <p:cNvSpPr>
                <a:spLocks noChangeShapeType="1"/>
              </p:cNvSpPr>
              <p:nvPr/>
            </p:nvSpPr>
            <p:spPr bwMode="auto">
              <a:xfrm>
                <a:off x="1680" y="3504"/>
                <a:ext cx="96" cy="96"/>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1761" name="Text Box 17"/>
            <p:cNvSpPr txBox="1">
              <a:spLocks noChangeArrowheads="1"/>
            </p:cNvSpPr>
            <p:nvPr/>
          </p:nvSpPr>
          <p:spPr bwMode="auto">
            <a:xfrm>
              <a:off x="576" y="3984"/>
              <a:ext cx="576" cy="173"/>
            </a:xfrm>
            <a:prstGeom prst="rect">
              <a:avLst/>
            </a:prstGeom>
            <a:noFill/>
            <a:ln w="9525">
              <a:noFill/>
              <a:miter lim="800000"/>
              <a:headEnd/>
              <a:tailEnd/>
            </a:ln>
            <a:effectLst/>
          </p:spPr>
          <p:txBody>
            <a:bodyPr>
              <a:spAutoFit/>
            </a:bodyPr>
            <a:lstStyle/>
            <a:p>
              <a:pPr>
                <a:spcBef>
                  <a:spcPct val="50000"/>
                </a:spcBef>
                <a:defRPr/>
              </a:pPr>
              <a:r>
                <a:rPr lang="en-US" sz="1200" b="1">
                  <a:solidFill>
                    <a:schemeClr val="bg1"/>
                  </a:solidFill>
                  <a:effectLst>
                    <a:outerShdw blurRad="38100" dist="38100" dir="2700000" algn="tl">
                      <a:srgbClr val="C0C0C0"/>
                    </a:outerShdw>
                  </a:effectLst>
                </a:rPr>
                <a:t>Object #2</a:t>
              </a:r>
            </a:p>
          </p:txBody>
        </p:sp>
        <p:sp>
          <p:nvSpPr>
            <p:cNvPr id="31762" name="Text Box 18"/>
            <p:cNvSpPr txBox="1">
              <a:spLocks noChangeArrowheads="1"/>
            </p:cNvSpPr>
            <p:nvPr/>
          </p:nvSpPr>
          <p:spPr bwMode="auto">
            <a:xfrm>
              <a:off x="2064" y="3984"/>
              <a:ext cx="576" cy="173"/>
            </a:xfrm>
            <a:prstGeom prst="rect">
              <a:avLst/>
            </a:prstGeom>
            <a:noFill/>
            <a:ln w="9525">
              <a:noFill/>
              <a:miter lim="800000"/>
              <a:headEnd/>
              <a:tailEnd/>
            </a:ln>
            <a:effectLst/>
          </p:spPr>
          <p:txBody>
            <a:bodyPr>
              <a:spAutoFit/>
            </a:bodyPr>
            <a:lstStyle/>
            <a:p>
              <a:pPr>
                <a:spcBef>
                  <a:spcPct val="50000"/>
                </a:spcBef>
                <a:defRPr/>
              </a:pPr>
              <a:r>
                <a:rPr lang="en-US" sz="1200" b="1">
                  <a:solidFill>
                    <a:schemeClr val="bg1"/>
                  </a:solidFill>
                  <a:effectLst>
                    <a:outerShdw blurRad="38100" dist="38100" dir="2700000" algn="tl">
                      <a:srgbClr val="C0C0C0"/>
                    </a:outerShdw>
                  </a:effectLst>
                </a:rPr>
                <a:t>Object #3</a:t>
              </a:r>
            </a:p>
          </p:txBody>
        </p:sp>
        <p:sp>
          <p:nvSpPr>
            <p:cNvPr id="31763" name="Text Box 19"/>
            <p:cNvSpPr txBox="1">
              <a:spLocks noChangeArrowheads="1"/>
            </p:cNvSpPr>
            <p:nvPr/>
          </p:nvSpPr>
          <p:spPr bwMode="auto">
            <a:xfrm>
              <a:off x="672" y="3120"/>
              <a:ext cx="816" cy="288"/>
            </a:xfrm>
            <a:prstGeom prst="rect">
              <a:avLst/>
            </a:prstGeom>
            <a:noFill/>
            <a:ln w="9525">
              <a:noFill/>
              <a:miter lim="800000"/>
              <a:headEnd/>
              <a:tailEnd/>
            </a:ln>
            <a:effectLst/>
          </p:spPr>
          <p:txBody>
            <a:bodyPr>
              <a:spAutoFit/>
            </a:bodyPr>
            <a:lstStyle/>
            <a:p>
              <a:pPr algn="ctr">
                <a:defRPr/>
              </a:pPr>
              <a:r>
                <a:rPr lang="en-US" sz="1200" b="1" dirty="0">
                  <a:effectLst>
                    <a:outerShdw blurRad="38100" dist="38100" dir="2700000" algn="tl">
                      <a:srgbClr val="C0C0C0"/>
                    </a:outerShdw>
                  </a:effectLst>
                </a:rPr>
                <a:t>Object #1</a:t>
              </a:r>
            </a:p>
            <a:p>
              <a:pPr algn="ctr">
                <a:defRPr/>
              </a:pPr>
              <a:r>
                <a:rPr lang="en-US" sz="1200" b="1" dirty="0">
                  <a:effectLst>
                    <a:outerShdw blurRad="38100" dist="38100" dir="2700000" algn="tl">
                      <a:srgbClr val="C0C0C0"/>
                    </a:outerShdw>
                  </a:effectLst>
                </a:rPr>
                <a:t>(Thermometer)</a:t>
              </a:r>
            </a:p>
          </p:txBody>
        </p:sp>
      </p:grpSp>
      <p:grpSp>
        <p:nvGrpSpPr>
          <p:cNvPr id="25605" name="Group 40"/>
          <p:cNvGrpSpPr>
            <a:grpSpLocks/>
          </p:cNvGrpSpPr>
          <p:nvPr/>
        </p:nvGrpSpPr>
        <p:grpSpPr bwMode="auto">
          <a:xfrm>
            <a:off x="647700" y="5257800"/>
            <a:ext cx="3162300" cy="1447800"/>
            <a:chOff x="144" y="3312"/>
            <a:chExt cx="1992" cy="912"/>
          </a:xfrm>
        </p:grpSpPr>
        <p:pic>
          <p:nvPicPr>
            <p:cNvPr id="2560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696"/>
              <a:ext cx="1008"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3711"/>
              <a:ext cx="98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2" name="Text Box 38"/>
            <p:cNvSpPr txBox="1">
              <a:spLocks noChangeArrowheads="1"/>
            </p:cNvSpPr>
            <p:nvPr/>
          </p:nvSpPr>
          <p:spPr bwMode="auto">
            <a:xfrm>
              <a:off x="384" y="3936"/>
              <a:ext cx="720" cy="173"/>
            </a:xfrm>
            <a:prstGeom prst="rect">
              <a:avLst/>
            </a:prstGeom>
            <a:noFill/>
            <a:ln w="9525">
              <a:noFill/>
              <a:miter lim="800000"/>
              <a:headEnd/>
              <a:tailEnd/>
            </a:ln>
            <a:effectLst/>
          </p:spPr>
          <p:txBody>
            <a:bodyPr>
              <a:spAutoFit/>
            </a:bodyPr>
            <a:lstStyle/>
            <a:p>
              <a:pPr>
                <a:spcBef>
                  <a:spcPct val="50000"/>
                </a:spcBef>
                <a:defRPr/>
              </a:pPr>
              <a:r>
                <a:rPr lang="en-US" sz="1200" b="1">
                  <a:solidFill>
                    <a:schemeClr val="bg1"/>
                  </a:solidFill>
                  <a:effectLst>
                    <a:outerShdw blurRad="38100" dist="38100" dir="2700000" algn="tl">
                      <a:srgbClr val="C0C0C0"/>
                    </a:outerShdw>
                  </a:effectLst>
                </a:rPr>
                <a:t>Object #1</a:t>
              </a:r>
            </a:p>
          </p:txBody>
        </p:sp>
        <p:sp>
          <p:nvSpPr>
            <p:cNvPr id="31783" name="Text Box 39"/>
            <p:cNvSpPr txBox="1">
              <a:spLocks noChangeArrowheads="1"/>
            </p:cNvSpPr>
            <p:nvPr/>
          </p:nvSpPr>
          <p:spPr bwMode="auto">
            <a:xfrm>
              <a:off x="1344" y="3936"/>
              <a:ext cx="720" cy="173"/>
            </a:xfrm>
            <a:prstGeom prst="rect">
              <a:avLst/>
            </a:prstGeom>
            <a:noFill/>
            <a:ln w="9525">
              <a:noFill/>
              <a:miter lim="800000"/>
              <a:headEnd/>
              <a:tailEnd/>
            </a:ln>
            <a:effectLst/>
          </p:spPr>
          <p:txBody>
            <a:bodyPr>
              <a:spAutoFit/>
            </a:bodyPr>
            <a:lstStyle/>
            <a:p>
              <a:pPr>
                <a:spcBef>
                  <a:spcPct val="50000"/>
                </a:spcBef>
                <a:defRPr/>
              </a:pPr>
              <a:r>
                <a:rPr lang="en-US" sz="1200" b="1">
                  <a:solidFill>
                    <a:schemeClr val="bg1"/>
                  </a:solidFill>
                  <a:effectLst>
                    <a:outerShdw blurRad="38100" dist="38100" dir="2700000" algn="tl">
                      <a:srgbClr val="C0C0C0"/>
                    </a:outerShdw>
                  </a:effectLst>
                </a:rPr>
                <a:t>Object #2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534400" cy="762000"/>
          </a:xfrm>
        </p:spPr>
        <p:txBody>
          <a:bodyPr/>
          <a:lstStyle/>
          <a:p>
            <a:pPr eaLnBrk="1" hangingPunct="1"/>
            <a:r>
              <a:rPr lang="en-US" smtClean="0"/>
              <a:t>Thermal</a:t>
            </a:r>
            <a:r>
              <a:rPr lang="en-US" smtClean="0">
                <a:solidFill>
                  <a:srgbClr val="3333FF"/>
                </a:solidFill>
              </a:rPr>
              <a:t> </a:t>
            </a:r>
            <a:r>
              <a:rPr lang="en-US" smtClean="0"/>
              <a:t>Energy</a:t>
            </a:r>
            <a:r>
              <a:rPr lang="en-US" smtClean="0">
                <a:solidFill>
                  <a:srgbClr val="3333FF"/>
                </a:solidFill>
              </a:rPr>
              <a:t> </a:t>
            </a:r>
            <a:r>
              <a:rPr lang="en-US" smtClean="0"/>
              <a:t>(heat) Transfer</a:t>
            </a:r>
          </a:p>
        </p:txBody>
      </p:sp>
      <p:sp>
        <p:nvSpPr>
          <p:cNvPr id="37911" name="Rectangle 23"/>
          <p:cNvSpPr>
            <a:spLocks noGrp="1" noChangeArrowheads="1"/>
          </p:cNvSpPr>
          <p:nvPr>
            <p:ph idx="1"/>
          </p:nvPr>
        </p:nvSpPr>
        <p:spPr>
          <a:xfrm>
            <a:off x="228600" y="762000"/>
            <a:ext cx="8610600" cy="5486400"/>
          </a:xfrm>
        </p:spPr>
        <p:txBody>
          <a:bodyPr/>
          <a:lstStyle/>
          <a:p>
            <a:pPr eaLnBrk="1" hangingPunct="1">
              <a:spcBef>
                <a:spcPct val="50000"/>
              </a:spcBef>
              <a:buFontTx/>
              <a:buNone/>
            </a:pPr>
            <a:r>
              <a:rPr lang="en-US" smtClean="0"/>
              <a:t>	The transfer or movement of thermal energy</a:t>
            </a:r>
          </a:p>
          <a:p>
            <a:pPr eaLnBrk="1" hangingPunct="1">
              <a:spcBef>
                <a:spcPct val="50000"/>
              </a:spcBef>
              <a:buFontTx/>
              <a:buNone/>
            </a:pPr>
            <a:r>
              <a:rPr lang="en-US" smtClean="0"/>
              <a:t>		Most common types of transfer 	</a:t>
            </a:r>
          </a:p>
          <a:p>
            <a:pPr lvl="3" eaLnBrk="1" hangingPunct="1">
              <a:spcBef>
                <a:spcPct val="50000"/>
              </a:spcBef>
            </a:pPr>
            <a:r>
              <a:rPr lang="en-US" sz="3200" smtClean="0">
                <a:solidFill>
                  <a:srgbClr val="C00000"/>
                </a:solidFill>
              </a:rPr>
              <a:t>Convection</a:t>
            </a:r>
          </a:p>
          <a:p>
            <a:pPr lvl="3" eaLnBrk="1" hangingPunct="1">
              <a:spcBef>
                <a:spcPct val="50000"/>
              </a:spcBef>
            </a:pPr>
            <a:r>
              <a:rPr lang="en-US" sz="3200" smtClean="0">
                <a:solidFill>
                  <a:srgbClr val="C00000"/>
                </a:solidFill>
              </a:rPr>
              <a:t>Conduction</a:t>
            </a:r>
          </a:p>
          <a:p>
            <a:pPr lvl="3" eaLnBrk="1" hangingPunct="1">
              <a:spcBef>
                <a:spcPct val="50000"/>
              </a:spcBef>
            </a:pPr>
            <a:r>
              <a:rPr lang="en-US" sz="3200" smtClean="0">
                <a:solidFill>
                  <a:srgbClr val="C00000"/>
                </a:solidFill>
              </a:rPr>
              <a:t>Radiation</a:t>
            </a:r>
          </a:p>
          <a:p>
            <a:pPr eaLnBrk="1" hangingPunct="1">
              <a:spcBef>
                <a:spcPct val="50000"/>
              </a:spcBef>
              <a:buFontTx/>
              <a:buNone/>
            </a:pPr>
            <a:r>
              <a:rPr lang="en-US" smtClean="0">
                <a:solidFill>
                  <a:srgbClr val="FF0000"/>
                </a:solidFill>
              </a:rPr>
              <a:t>		</a:t>
            </a:r>
            <a:r>
              <a:rPr lang="en-US" smtClean="0"/>
              <a:t>100% efficiency is unattainable </a:t>
            </a:r>
          </a:p>
          <a:p>
            <a:pPr eaLnBrk="1" hangingPunct="1">
              <a:spcBef>
                <a:spcPct val="50000"/>
              </a:spcBef>
              <a:buFontTx/>
              <a:buNone/>
            </a:pPr>
            <a:r>
              <a:rPr lang="en-US" smtClean="0"/>
              <a:t>		ALL processes are irreversible</a:t>
            </a:r>
          </a:p>
          <a:p>
            <a:pPr eaLnBrk="1" hangingPunct="1">
              <a:spcBef>
                <a:spcPct val="50000"/>
              </a:spcBef>
              <a:buFontTx/>
              <a:buNone/>
            </a:pP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9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9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91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9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9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8229600" cy="685800"/>
          </a:xfrm>
        </p:spPr>
        <p:txBody>
          <a:bodyPr/>
          <a:lstStyle/>
          <a:p>
            <a:pPr eaLnBrk="1" hangingPunct="1"/>
            <a:r>
              <a:rPr lang="en-US" smtClean="0"/>
              <a:t>1st Law of Thermodynamics</a:t>
            </a:r>
          </a:p>
        </p:txBody>
      </p:sp>
      <p:sp>
        <p:nvSpPr>
          <p:cNvPr id="27651" name="Rectangle 8"/>
          <p:cNvSpPr>
            <a:spLocks noGrp="1" noChangeArrowheads="1"/>
          </p:cNvSpPr>
          <p:nvPr>
            <p:ph idx="1"/>
          </p:nvPr>
        </p:nvSpPr>
        <p:spPr>
          <a:xfrm>
            <a:off x="228600" y="609600"/>
            <a:ext cx="8915400" cy="4038600"/>
          </a:xfrm>
        </p:spPr>
        <p:txBody>
          <a:bodyPr/>
          <a:lstStyle/>
          <a:p>
            <a:pPr eaLnBrk="1" hangingPunct="1">
              <a:spcBef>
                <a:spcPct val="50000"/>
              </a:spcBef>
              <a:buFontTx/>
              <a:buNone/>
            </a:pPr>
            <a:r>
              <a:rPr lang="en-US" smtClean="0"/>
              <a:t>	Law of energy conservation applied to a thermal system</a:t>
            </a:r>
          </a:p>
          <a:p>
            <a:pPr lvl="1" eaLnBrk="1" hangingPunct="1">
              <a:spcBef>
                <a:spcPct val="50000"/>
              </a:spcBef>
            </a:pPr>
            <a:r>
              <a:rPr lang="en-US" smtClean="0"/>
              <a:t>Thermal energy can change </a:t>
            </a:r>
            <a:r>
              <a:rPr lang="en-US" smtClean="0">
                <a:solidFill>
                  <a:srgbClr val="00386B"/>
                </a:solidFill>
              </a:rPr>
              <a:t>form</a:t>
            </a:r>
            <a:r>
              <a:rPr lang="en-US" smtClean="0"/>
              <a:t> and </a:t>
            </a:r>
            <a:r>
              <a:rPr lang="en-US" smtClean="0">
                <a:solidFill>
                  <a:srgbClr val="00386B"/>
                </a:solidFill>
              </a:rPr>
              <a:t>location</a:t>
            </a:r>
            <a:r>
              <a:rPr lang="en-US" smtClean="0"/>
              <a:t>, but it </a:t>
            </a:r>
            <a:r>
              <a:rPr lang="en-US" smtClean="0">
                <a:solidFill>
                  <a:srgbClr val="C00000"/>
                </a:solidFill>
              </a:rPr>
              <a:t>cannot</a:t>
            </a:r>
            <a:r>
              <a:rPr lang="en-US" smtClean="0"/>
              <a:t> be </a:t>
            </a:r>
            <a:r>
              <a:rPr lang="en-US" smtClean="0">
                <a:solidFill>
                  <a:srgbClr val="00386B"/>
                </a:solidFill>
              </a:rPr>
              <a:t>created</a:t>
            </a:r>
            <a:r>
              <a:rPr lang="en-US" smtClean="0"/>
              <a:t> or </a:t>
            </a:r>
            <a:r>
              <a:rPr lang="en-US" smtClean="0">
                <a:solidFill>
                  <a:srgbClr val="00386B"/>
                </a:solidFill>
              </a:rPr>
              <a:t>destroyed</a:t>
            </a:r>
            <a:r>
              <a:rPr lang="en-US" smtClean="0">
                <a:solidFill>
                  <a:srgbClr val="3333FF"/>
                </a:solidFill>
              </a:rPr>
              <a:t>.</a:t>
            </a:r>
          </a:p>
          <a:p>
            <a:pPr lvl="1" eaLnBrk="1" hangingPunct="1">
              <a:spcBef>
                <a:spcPct val="50000"/>
              </a:spcBef>
            </a:pPr>
            <a:r>
              <a:rPr lang="en-US" smtClean="0"/>
              <a:t>Thermal energy can be increased within a system by adding </a:t>
            </a:r>
            <a:r>
              <a:rPr lang="en-US" smtClean="0">
                <a:solidFill>
                  <a:srgbClr val="C00000"/>
                </a:solidFill>
              </a:rPr>
              <a:t>thermal energy </a:t>
            </a:r>
            <a:r>
              <a:rPr lang="en-US" smtClean="0"/>
              <a:t>(heat) or by performing </a:t>
            </a:r>
            <a:r>
              <a:rPr lang="en-US" smtClean="0">
                <a:solidFill>
                  <a:srgbClr val="C00000"/>
                </a:solidFill>
              </a:rPr>
              <a:t>work</a:t>
            </a:r>
            <a:r>
              <a:rPr lang="en-US" smtClean="0"/>
              <a:t> in a system.</a:t>
            </a:r>
          </a:p>
        </p:txBody>
      </p:sp>
      <p:pic>
        <p:nvPicPr>
          <p:cNvPr id="276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1165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800px-Wsa-lightning-complex_fire_ron-greg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953000"/>
            <a:ext cx="1143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nuclearfu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l="16327" t="5000" r="4762" b="5000"/>
          <a:stretch>
            <a:fillRect/>
          </a:stretch>
        </p:blipFill>
        <p:spPr bwMode="auto">
          <a:xfrm>
            <a:off x="6934200" y="1600200"/>
            <a:ext cx="220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0" y="0"/>
            <a:ext cx="8229600" cy="868363"/>
          </a:xfrm>
        </p:spPr>
        <p:txBody>
          <a:bodyPr/>
          <a:lstStyle/>
          <a:p>
            <a:pPr eaLnBrk="1" hangingPunct="1"/>
            <a:r>
              <a:rPr lang="en-US" smtClean="0"/>
              <a:t>1st Law of Thermodynamics</a:t>
            </a:r>
          </a:p>
        </p:txBody>
      </p:sp>
      <p:sp>
        <p:nvSpPr>
          <p:cNvPr id="54275" name="Rectangle 3"/>
          <p:cNvSpPr>
            <a:spLocks noGrp="1" noChangeArrowheads="1"/>
          </p:cNvSpPr>
          <p:nvPr>
            <p:ph idx="1"/>
          </p:nvPr>
        </p:nvSpPr>
        <p:spPr>
          <a:xfrm>
            <a:off x="304800" y="990600"/>
            <a:ext cx="6705600" cy="5562600"/>
          </a:xfrm>
        </p:spPr>
        <p:txBody>
          <a:bodyPr/>
          <a:lstStyle/>
          <a:p>
            <a:pPr eaLnBrk="1" hangingPunct="1">
              <a:spcBef>
                <a:spcPct val="50000"/>
              </a:spcBef>
              <a:buFontTx/>
              <a:buNone/>
            </a:pPr>
            <a:r>
              <a:rPr lang="en-US" sz="2800" smtClean="0"/>
              <a:t>Example: Using a bicycle pump</a:t>
            </a:r>
          </a:p>
          <a:p>
            <a:pPr eaLnBrk="1" hangingPunct="1">
              <a:spcBef>
                <a:spcPct val="50000"/>
              </a:spcBef>
              <a:buFontTx/>
              <a:buNone/>
            </a:pPr>
            <a:r>
              <a:rPr lang="en-US" sz="2800" smtClean="0"/>
              <a:t>	</a:t>
            </a:r>
            <a:r>
              <a:rPr lang="en-US" sz="2800" smtClean="0">
                <a:solidFill>
                  <a:srgbClr val="C00000"/>
                </a:solidFill>
              </a:rPr>
              <a:t>Pumping the handle results in what?</a:t>
            </a:r>
          </a:p>
          <a:p>
            <a:pPr lvl="1" eaLnBrk="1" hangingPunct="1">
              <a:spcBef>
                <a:spcPct val="50000"/>
              </a:spcBef>
            </a:pPr>
            <a:r>
              <a:rPr lang="en-US" sz="2400" smtClean="0"/>
              <a:t>Applying mechanical energy into the system</a:t>
            </a:r>
          </a:p>
          <a:p>
            <a:pPr lvl="1" eaLnBrk="1" hangingPunct="1">
              <a:spcBef>
                <a:spcPct val="50000"/>
              </a:spcBef>
            </a:pPr>
            <a:r>
              <a:rPr lang="en-US" sz="2400" smtClean="0"/>
              <a:t>Mechanical energy is converted into thermal energy through friction (the pump becomes hot)</a:t>
            </a:r>
          </a:p>
          <a:p>
            <a:pPr eaLnBrk="1" hangingPunct="1">
              <a:spcBef>
                <a:spcPct val="50000"/>
              </a:spcBef>
              <a:buFontTx/>
              <a:buNone/>
            </a:pPr>
            <a:r>
              <a:rPr lang="en-US" sz="2800" smtClean="0"/>
              <a:t>	</a:t>
            </a:r>
            <a:r>
              <a:rPr lang="en-US" sz="2800" smtClean="0">
                <a:solidFill>
                  <a:srgbClr val="C00000"/>
                </a:solidFill>
              </a:rPr>
              <a:t>The total increase in internal energy of the system is equal to what?</a:t>
            </a:r>
          </a:p>
          <a:p>
            <a:pPr lvl="1" eaLnBrk="1" hangingPunct="1">
              <a:spcBef>
                <a:spcPct val="50000"/>
              </a:spcBef>
            </a:pPr>
            <a:r>
              <a:rPr lang="en-US" sz="2400" smtClean="0"/>
              <a:t>The applied mechanical energy</a:t>
            </a:r>
          </a:p>
        </p:txBody>
      </p:sp>
      <p:sp>
        <p:nvSpPr>
          <p:cNvPr id="28677" name="Rectangle 5"/>
          <p:cNvSpPr>
            <a:spLocks noChangeArrowheads="1"/>
          </p:cNvSpPr>
          <p:nvPr/>
        </p:nvSpPr>
        <p:spPr bwMode="auto">
          <a:xfrm>
            <a:off x="7086600" y="5715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Thermodynamics&amp;quot;&quot;/&gt;&lt;property id=&quot;20307&quot; value=&quot;291&quot;/&gt;&lt;/object&gt;&lt;object type=&quot;3&quot; unique_id=&quot;10005&quot;&gt;&lt;property id=&quot;20148&quot; value=&quot;5&quot;/&gt;&lt;property id=&quot;20300&quot; value=&quot;Slide 2 - &amp;quot;Thermodynamics&amp;quot;&quot;/&gt;&lt;property id=&quot;20307&quot; value=&quot;273&quot;/&gt;&lt;/object&gt;&lt;object type=&quot;3&quot; unique_id=&quot;10006&quot;&gt;&lt;property id=&quot;20148&quot; value=&quot;5&quot;/&gt;&lt;property id=&quot;20300&quot; value=&quot;Slide 3 - &amp;quot;Thermodynamics&amp;quot;&quot;/&gt;&lt;property id=&quot;20307&quot; value=&quot;265&quot;/&gt;&lt;/object&gt;&lt;object type=&quot;3&quot; unique_id=&quot;10007&quot;&gt;&lt;property id=&quot;20148&quot; value=&quot;5&quot;/&gt;&lt;property id=&quot;20300&quot; value=&quot;Slide 4 - &amp;quot;Thermal Energy versus Temperature&amp;quot;&quot;/&gt;&lt;property id=&quot;20307&quot; value=&quot;266&quot;/&gt;&lt;/object&gt;&lt;object type=&quot;3&quot; unique_id=&quot;10008&quot;&gt;&lt;property id=&quot;20148&quot; value=&quot;5&quot;/&gt;&lt;property id=&quot;20300&quot; value=&quot;Slide 5 - &amp;quot;Temperature Scales&amp;quot;&quot;/&gt;&lt;property id=&quot;20307&quot; value=&quot;274&quot;/&gt;&lt;/object&gt;&lt;object type=&quot;3&quot; unique_id=&quot;10009&quot;&gt;&lt;property id=&quot;20148&quot; value=&quot;5&quot;/&gt;&lt;property id=&quot;20300&quot; value=&quot;Slide 6 - &amp;quot;Thermodynamic Equilibrium&amp;quot;&quot;/&gt;&lt;property id=&quot;20307&quot; value=&quot;267&quot;/&gt;&lt;/object&gt;&lt;object type=&quot;3&quot; unique_id=&quot;10010&quot;&gt;&lt;property id=&quot;20148&quot; value=&quot;5&quot;/&gt;&lt;property id=&quot;20300&quot; value=&quot;Slide 7 - &amp;quot;Thermal Energy (heat) Transfer&amp;quot;&quot;/&gt;&lt;property id=&quot;20307&quot; value=&quot;270&quot;/&gt;&lt;/object&gt;&lt;object type=&quot;3&quot; unique_id=&quot;10011&quot;&gt;&lt;property id=&quot;20148&quot; value=&quot;5&quot;/&gt;&lt;property id=&quot;20300&quot; value=&quot;Slide 8 - &amp;quot;1st Law of Thermodynamics&amp;quot;&quot;/&gt;&lt;property id=&quot;20307&quot; value=&quot;268&quot;/&gt;&lt;/object&gt;&lt;object type=&quot;3&quot; unique_id=&quot;10012&quot;&gt;&lt;property id=&quot;20148&quot; value=&quot;5&quot;/&gt;&lt;property id=&quot;20300&quot; value=&quot;Slide 9 - &amp;quot;1st Law of Thermodynamics&amp;quot;&quot;/&gt;&lt;property id=&quot;20307&quot; value=&quot;275&quot;/&gt;&lt;/object&gt;&lt;object type=&quot;3&quot; unique_id=&quot;10013&quot;&gt;&lt;property id=&quot;20148&quot; value=&quot;5&quot;/&gt;&lt;property id=&quot;20300&quot; value=&quot;Slide 10 - &amp;quot;2nd Law of Thermodynamics&amp;quot;&quot;/&gt;&lt;property id=&quot;20307&quot; value=&quot;276&quot;/&gt;&lt;/object&gt;&lt;object type=&quot;3&quot; unique_id=&quot;10014&quot;&gt;&lt;property id=&quot;20148&quot; value=&quot;5&quot;/&gt;&lt;property id=&quot;20300&quot; value=&quot;Slide 11 - &amp;quot;2nd Law of Thermodynamics&amp;quot;&quot;/&gt;&lt;property id=&quot;20307&quot; value=&quot;269&quot;/&gt;&lt;/object&gt;&lt;object type=&quot;3&quot; unique_id=&quot;10015&quot;&gt;&lt;property id=&quot;20148&quot; value=&quot;5&quot;/&gt;&lt;property id=&quot;20300&quot; value=&quot;Slide 12 - &amp;quot;Thermal Energy Transfer&amp;quot;&quot;/&gt;&lt;property id=&quot;20307&quot; value=&quot;279&quot;/&gt;&lt;/object&gt;&lt;object type=&quot;3&quot; unique_id=&quot;10016&quot;&gt;&lt;property id=&quot;20148&quot; value=&quot;5&quot;/&gt;&lt;property id=&quot;20300&quot; value=&quot;Slide 13 - &amp;quot;Thermal Energy Transfer&amp;quot;&quot;/&gt;&lt;property id=&quot;20307&quot; value=&quot;278&quot;/&gt;&lt;/object&gt;&lt;object type=&quot;3&quot; unique_id=&quot;10017&quot;&gt;&lt;property id=&quot;20148&quot; value=&quot;5&quot;/&gt;&lt;property id=&quot;20300&quot; value=&quot;Slide 14 - &amp;quot;Thermal Energy Transfer Equations&amp;quot;&quot;/&gt;&lt;property id=&quot;20307&quot; value=&quot;281&quot;/&gt;&lt;/object&gt;&lt;object type=&quot;3&quot; unique_id=&quot;10018&quot;&gt;&lt;property id=&quot;20148&quot; value=&quot;5&quot;/&gt;&lt;property id=&quot;20300&quot; value=&quot;Slide 15 - &amp;quot;Calculating Energy Transfer&amp;quot;&quot;/&gt;&lt;property id=&quot;20307&quot; value=&quot;283&quot;/&gt;&lt;/object&gt;&lt;object type=&quot;3&quot; unique_id=&quot;10019&quot;&gt;&lt;property id=&quot;20148&quot; value=&quot;5&quot;/&gt;&lt;property id=&quot;20300&quot; value=&quot;Slide 16 - &amp;quot;Calculating Energy Transfer&amp;quot;&quot;/&gt;&lt;property id=&quot;20307&quot; value=&quot;284&quot;/&gt;&lt;/object&gt;&lt;object type=&quot;3&quot; unique_id=&quot;10020&quot;&gt;&lt;property id=&quot;20148&quot; value=&quot;5&quot;/&gt;&lt;property id=&quot;20300&quot; value=&quot;Slide 17 - &amp;quot;Calculating Energy Transfer&amp;quot;&quot;/&gt;&lt;property id=&quot;20307&quot; value=&quot;285&quot;/&gt;&lt;/object&gt;&lt;object type=&quot;3&quot; unique_id=&quot;10021&quot;&gt;&lt;property id=&quot;20148&quot; value=&quot;5&quot;/&gt;&lt;property id=&quot;20300&quot; value=&quot;Slide 18 - &amp;quot;U-Value&amp;quot;&quot;/&gt;&lt;property id=&quot;20307&quot; value=&quot;282&quot;/&gt;&lt;/object&gt;&lt;object type=&quot;3&quot; unique_id=&quot;10022&quot;&gt;&lt;property id=&quot;20148&quot; value=&quot;5&quot;/&gt;&lt;property id=&quot;20300&quot; value=&quot;Slide 19&quot;/&gt;&lt;property id=&quot;20307&quot; value=&quot;290&quot;/&gt;&lt;/object&gt;&lt;object type=&quot;3&quot; unique_id=&quot;10023&quot;&gt;&lt;property id=&quot;20148&quot; value=&quot;5&quot;/&gt;&lt;property id=&quot;20300&quot; value=&quot;Slide 20 - &amp;quot;Calculating R-Value&amp;quot;&quot;/&gt;&lt;property id=&quot;20307&quot; value=&quot;286&quot;/&gt;&lt;/object&gt;&lt;object type=&quot;3&quot; unique_id=&quot;10024&quot;&gt;&lt;property id=&quot;20148&quot; value=&quot;5&quot;/&gt;&lt;property id=&quot;20300&quot; value=&quot;Slide 21 - &amp;quot;Thermal Energy Transfer&amp;quot;&quot;/&gt;&lt;property id=&quot;20307&quot; value=&quot;280&quot;/&gt;&lt;/object&gt;&lt;object type=&quot;3&quot; unique_id=&quot;10025&quot;&gt;&lt;property id=&quot;20148&quot; value=&quot;5&quot;/&gt;&lt;property id=&quot;20300&quot; value=&quot;Slide 22 - &amp;quot;Thermal Energy Transfer&amp;quot;&quot;/&gt;&lt;property id=&quot;20307&quot; value=&quot;287&quot;/&gt;&lt;/object&gt;&lt;object type=&quot;3&quot; unique_id=&quot;10026&quot;&gt;&lt;property id=&quot;20148&quot; value=&quot;5&quot;/&gt;&lt;property id=&quot;20300&quot; value=&quot;Slide 23 - &amp;quot;Thermal Energy Transfer&amp;quot;&quot;/&gt;&lt;property id=&quot;20307&quot; value=&quot;288&quot;/&gt;&lt;/object&gt;&lt;object type=&quot;3&quot; unique_id=&quot;10027&quot;&gt;&lt;property id=&quot;20148&quot; value=&quot;5&quot;/&gt;&lt;property id=&quot;20300&quot; value=&quot;Slide 24 - &amp;quot;Thermal Energy Transfer&amp;quot;&quot;/&gt;&lt;property id=&quot;20307&quot; value=&quot;289&quot;/&gt;&lt;/object&gt;&lt;object type=&quot;3&quot; unique_id=&quot;10028&quot;&gt;&lt;property id=&quot;20148&quot; value=&quot;5&quot;/&gt;&lt;property id=&quot;20300&quot; value=&quot;Slide 25 - &amp;quot;Applications of Thermal Energy&amp;quot;&quot;/&gt;&lt;property id=&quot;20307&quot; value=&quot;261&quot;/&gt;&lt;/object&gt;&lt;object type=&quot;3&quot; unique_id=&quot;10029&quot;&gt;&lt;property id=&quot;20148&quot; value=&quot;5&quot;/&gt;&lt;property id=&quot;20300&quot; value=&quot;Slide 26 - &amp;quot;Examples of Solar Energy&amp;quot;&quot;/&gt;&lt;property id=&quot;20307&quot; value=&quot;262&quot;/&gt;&lt;/object&gt;&lt;object type=&quot;3&quot; unique_id=&quot;10030&quot;&gt;&lt;property id=&quot;20148&quot; value=&quot;5&quot;/&gt;&lt;property id=&quot;20300&quot; value=&quot;Slide 27 - &amp;quot;Geothermal Energy&amp;quot;&quot;/&gt;&lt;property id=&quot;20307&quot; value=&quot;272&quot;/&gt;&lt;/object&gt;&lt;object type=&quot;3&quot; unique_id=&quot;10031&quot;&gt;&lt;property id=&quot;20148&quot; value=&quot;5&quot;/&gt;&lt;property id=&quot;20300&quot; value=&quot;Slide 28 - &amp;quot;Resources&amp;quot;&quot;/&gt;&lt;property id=&quot;20307&quot; value=&quot;271&quot;/&gt;&lt;/object&gt;&lt;/object&gt;&lt;/object&gt;&lt;/database&gt;"/>
  <p:tag name="SECTOMILLISECCONVERTED"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5039</TotalTime>
  <Words>3106</Words>
  <Application>Microsoft Office PowerPoint</Application>
  <PresentationFormat>On-screen Show (4:3)</PresentationFormat>
  <Paragraphs>446</Paragraphs>
  <Slides>32</Slides>
  <Notes>31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1_Custom Design</vt:lpstr>
      <vt:lpstr>2_Custom Design</vt:lpstr>
      <vt:lpstr>CurriculumTemplate</vt:lpstr>
      <vt:lpstr>Equation</vt:lpstr>
      <vt:lpstr>PowerPoint Presentation</vt:lpstr>
      <vt:lpstr>Thermodynamics</vt:lpstr>
      <vt:lpstr>Thermodynamics</vt:lpstr>
      <vt:lpstr>Thermal Energy versus Temperature</vt:lpstr>
      <vt:lpstr>Temperature Scales</vt:lpstr>
      <vt:lpstr>Thermodynamic Equilibrium</vt:lpstr>
      <vt:lpstr>Thermal Energy (heat) Transfer</vt:lpstr>
      <vt:lpstr>1st Law of Thermodynamics</vt:lpstr>
      <vt:lpstr>1st Law of Thermodynamics</vt:lpstr>
      <vt:lpstr>2nd Law of Thermodynamics</vt:lpstr>
      <vt:lpstr>2nd Law of Thermodynamics</vt:lpstr>
      <vt:lpstr>Thermal Energy Transfer</vt:lpstr>
      <vt:lpstr>Thermal Energy Transfer</vt:lpstr>
      <vt:lpstr>Thermal Energy Transfer Equations</vt:lpstr>
      <vt:lpstr>Thermal Energy Transfer Equations</vt:lpstr>
      <vt:lpstr>Calculating Energy Transfer</vt:lpstr>
      <vt:lpstr>Calculating Energy Transfer</vt:lpstr>
      <vt:lpstr>Calculating Energy Transfer</vt:lpstr>
      <vt:lpstr>Calculating Energy Transfer</vt:lpstr>
      <vt:lpstr>Calculating Energy Transfer</vt:lpstr>
      <vt:lpstr>Calculating Energy Transfer</vt:lpstr>
      <vt:lpstr>U-Value</vt:lpstr>
      <vt:lpstr>PowerPoint Presentation</vt:lpstr>
      <vt:lpstr>Calculating R-Value</vt:lpstr>
      <vt:lpstr>Thermal Energy Transfer</vt:lpstr>
      <vt:lpstr>Thermal Energy Transfer</vt:lpstr>
      <vt:lpstr>Thermal Energy Transfer</vt:lpstr>
      <vt:lpstr>Thermal Energy Transfer</vt:lpstr>
      <vt:lpstr>Applications of Thermal Energy</vt:lpstr>
      <vt:lpstr>Examples of Solar Energy</vt:lpstr>
      <vt:lpstr>Geothermal Energy</vt:lpstr>
      <vt:lpstr>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dc:title>
  <dc:subject>POE - Unit 1 - Lesson 1.1 - Energy Forms</dc:subject>
  <dc:creator>POE Revision Team</dc:creator>
  <cp:lastModifiedBy>Curriculum Laptop</cp:lastModifiedBy>
  <cp:revision>175</cp:revision>
  <dcterms:created xsi:type="dcterms:W3CDTF">2008-03-25T16:44:30Z</dcterms:created>
  <dcterms:modified xsi:type="dcterms:W3CDTF">2014-02-09T17:37:33Z</dcterms:modified>
</cp:coreProperties>
</file>