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00"/>
    <a:srgbClr val="00B050"/>
    <a:srgbClr val="663300"/>
    <a:srgbClr val="FF6600"/>
    <a:srgbClr val="CC00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7" autoAdjust="0"/>
    <p:restoredTop sz="86333" autoAdjust="0"/>
  </p:normalViewPr>
  <p:slideViewPr>
    <p:cSldViewPr snapToGrid="0">
      <p:cViewPr>
        <p:scale>
          <a:sx n="70" d="100"/>
          <a:sy n="70" d="100"/>
        </p:scale>
        <p:origin x="-157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100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Troubleshooting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FEE3F916-946D-49D1-8A61-755949359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723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Logic - An 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44BC21C5-AED6-4D0F-950F-64D287ADC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1863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1.3 Introduction to Digital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93460-89CB-49AD-9FA7-DDC1C37A52A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4582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3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with the student Multisim Oscilloscope.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8DE12-A358-4B96-96F1-6FF2C060E76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two slides.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4E6CF4-7370-4ED6-B94B-52F35E6074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 (1 of 2)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C0B8DB-0910-40AC-9DE6-08A32265D65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 (2 of 2)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E48BF4-D4B5-4734-BA08-99A71D0BED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Lead The Way, Inc.</a:t>
            </a:r>
            <a:endParaRPr lang="en-US" baseline="30000" dirty="0" smtClean="0"/>
          </a:p>
          <a:p>
            <a:pPr>
              <a:defRPr/>
            </a:pPr>
            <a:r>
              <a:rPr lang="en-US" dirty="0" smtClean="0"/>
              <a:t>Copyright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89F1C-2FA4-43FB-9F05-586AEB5CBE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Lead The Way, Inc.</a:t>
            </a:r>
            <a:endParaRPr lang="en-US" baseline="30000" smtClean="0"/>
          </a:p>
          <a:p>
            <a:pPr>
              <a:defRPr/>
            </a:pPr>
            <a:r>
              <a:rPr lang="en-US" smtClean="0"/>
              <a:t>Copyright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12F1B-CF3A-414C-BD58-78FBD720FB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Introductory Slide / Overview of Presentation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CDC5F-2E12-4C11-85F7-DAD4557F56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This slide defines analog and digital signals and gives several examples of each.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Analog and Digital Signals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FCB89A-2D63-4D3F-800D-7A14B455DF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Examples of common analog signals.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41D9ED-B6A5-47CB-A074-065D4F588D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Parts of an analog signal: amplitude, period, &amp; frequency.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F8957F-2092-483A-A820-7D3DFE7D52A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This slide introduces the concept of logic levels for , gives the range of acceptable voltages for a logic high &amp; low related to LS TTL, and lists other common terms used to describe logic levels.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B156B-A477-46A2-A15B-B3A6343954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Examples of common digital signals.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7767BB-3225-42F4-8FA5-7BEA46D85CC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parts of a digital signal: amplitude, period &amp; frequency, time high, time low, duty cycle, rising &amp; falling edge.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CB660-80A6-440B-B895-6D62C32384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Analog and Digital Signals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Lead The Way, Inc.</a:t>
            </a:r>
            <a:endParaRPr lang="en-US" baseline="30000" dirty="0" smtClean="0"/>
          </a:p>
          <a:p>
            <a:pPr>
              <a:defRPr/>
            </a:pPr>
            <a:r>
              <a:rPr lang="en-US" dirty="0" smtClean="0"/>
              <a:t>Copyright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DB15EF-E4E6-404B-8DCF-1FEB2603A8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D38A-FE1D-4137-AB60-FA09FAB9D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6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C956-092D-4162-8C9A-6FAF16438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0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9FB82-DF48-4002-9FCC-252DA8D7E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2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99" y="7620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26FA-A6E2-458F-B13B-6FB8DE209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4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5C4C-CF9D-473C-9ECD-FF60228F3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36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6ABF-9F25-4D8A-9293-0D0EED6D0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7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2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2D3E-FF3E-4789-85F8-55F5B0665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0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3D144-4CC6-4724-A7E2-1D6D37CCD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E28A-348A-4BAD-8F55-50045A9C3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8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8D9C-C783-4D69-AE17-4985C78AB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3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F42E-F13E-4881-AE53-81AC8EFF2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8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8110-7F8A-458F-A6D5-216027A4A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98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A941-5DCA-47EF-85D7-920D43BB0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54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0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7051-196F-4F12-912F-EB0E05E072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48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B128-0A9A-47C5-AC4F-0F1348573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83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CEED9-F90E-421E-8886-38C45718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0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1FB0-8FBE-40A8-BF23-2293C1EAA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1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3639-5FF0-4607-8586-A84CFE5925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8F1A-BC70-481C-9E4C-E4C93E721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267F-E871-47CB-83C9-1D6D8CE1F8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5C51-B5AB-4C8E-985D-1FBE92103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2523-CA44-4D36-892B-2091F192E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AC6A2-EC10-4466-9592-D26F67BEE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0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7167-2D53-44A7-87D6-AA462A2E2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8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1A7FA36-22F4-43CE-9DB2-8E8106FA1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98" r:id="rId1"/>
    <p:sldLayoutId id="2147485499" r:id="rId2"/>
    <p:sldLayoutId id="2147485486" r:id="rId3"/>
    <p:sldLayoutId id="2147485500" r:id="rId4"/>
    <p:sldLayoutId id="2147485501" r:id="rId5"/>
    <p:sldLayoutId id="2147485502" r:id="rId6"/>
    <p:sldLayoutId id="2147485487" r:id="rId7"/>
    <p:sldLayoutId id="2147485488" r:id="rId8"/>
    <p:sldLayoutId id="2147485489" r:id="rId9"/>
    <p:sldLayoutId id="2147485503" r:id="rId10"/>
    <p:sldLayoutId id="2147485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12C9DC1-8763-458C-B741-4EB711B02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4" r:id="rId1"/>
    <p:sldLayoutId id="2147485505" r:id="rId2"/>
    <p:sldLayoutId id="2147485491" r:id="rId3"/>
    <p:sldLayoutId id="2147485506" r:id="rId4"/>
    <p:sldLayoutId id="2147485507" r:id="rId5"/>
    <p:sldLayoutId id="2147485508" r:id="rId6"/>
    <p:sldLayoutId id="2147485492" r:id="rId7"/>
    <p:sldLayoutId id="2147485493" r:id="rId8"/>
    <p:sldLayoutId id="2147485494" r:id="rId9"/>
    <p:sldLayoutId id="2147485509" r:id="rId10"/>
    <p:sldLayoutId id="2147485495" r:id="rId11"/>
    <p:sldLayoutId id="2147485496" r:id="rId12"/>
    <p:sldLayoutId id="214748549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1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2.wmf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and Digital Signals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-4764" y="-1"/>
            <a:ext cx="9148763" cy="1197429"/>
          </a:xfrm>
        </p:spPr>
        <p:txBody>
          <a:bodyPr/>
          <a:lstStyle/>
          <a:p>
            <a:r>
              <a:rPr lang="en-US" dirty="0" smtClean="0"/>
              <a:t>Virtual Oscilloscope: </a:t>
            </a:r>
            <a:r>
              <a:rPr lang="en-US" dirty="0" err="1" smtClean="0"/>
              <a:t>Multisim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73A7B-C396-4097-9D9A-E159224562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687513"/>
            <a:ext cx="4660900" cy="357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12763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6019800" y="1295400"/>
            <a:ext cx="264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4 Channel Oscilloscope </a:t>
            </a:r>
          </a:p>
          <a:p>
            <a:pPr algn="ctr" eaLnBrk="1" hangingPunct="1"/>
            <a:r>
              <a:rPr lang="en-US"/>
              <a:t>Component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914400" y="1295400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X axis plots time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82663" y="4451350"/>
            <a:ext cx="1096962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47888" y="4451350"/>
            <a:ext cx="1187450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352800" y="4481513"/>
            <a:ext cx="533400" cy="5334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7" name="TextBox 11"/>
          <p:cNvSpPr txBox="1">
            <a:spLocks noChangeArrowheads="1"/>
          </p:cNvSpPr>
          <p:nvPr/>
        </p:nvSpPr>
        <p:spPr bwMode="auto">
          <a:xfrm>
            <a:off x="-4763" y="5534025"/>
            <a:ext cx="3048001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Timebase Scale &amp; X Position:</a:t>
            </a:r>
          </a:p>
          <a:p>
            <a:pPr lvl="1" eaLnBrk="1" hangingPunct="1"/>
            <a:r>
              <a:rPr lang="en-US" sz="1600"/>
              <a:t>Adjusts the time scale and offset of the signals. This is common for all channels.</a:t>
            </a:r>
          </a:p>
        </p:txBody>
      </p:sp>
      <p:sp>
        <p:nvSpPr>
          <p:cNvPr id="24588" name="TextBox 12"/>
          <p:cNvSpPr txBox="1">
            <a:spLocks noChangeArrowheads="1"/>
          </p:cNvSpPr>
          <p:nvPr/>
        </p:nvSpPr>
        <p:spPr bwMode="auto">
          <a:xfrm>
            <a:off x="3124200" y="5534025"/>
            <a:ext cx="2743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Channel Scale &amp; Y Position</a:t>
            </a:r>
          </a:p>
          <a:p>
            <a:pPr lvl="1" eaLnBrk="1" hangingPunct="1"/>
            <a:r>
              <a:rPr lang="en-US" sz="1600"/>
              <a:t>Adjusts the horizontal scale and offset of the selected channel.</a:t>
            </a:r>
          </a:p>
        </p:txBody>
      </p:sp>
      <p:sp>
        <p:nvSpPr>
          <p:cNvPr id="24589" name="TextBox 13"/>
          <p:cNvSpPr txBox="1">
            <a:spLocks noChangeArrowheads="1"/>
          </p:cNvSpPr>
          <p:nvPr/>
        </p:nvSpPr>
        <p:spPr bwMode="auto">
          <a:xfrm>
            <a:off x="5943600" y="5534025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Channel Selector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68375" y="3989388"/>
            <a:ext cx="2378075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1" name="TextBox 15"/>
          <p:cNvSpPr txBox="1">
            <a:spLocks noChangeArrowheads="1"/>
          </p:cNvSpPr>
          <p:nvPr/>
        </p:nvSpPr>
        <p:spPr bwMode="auto">
          <a:xfrm>
            <a:off x="5943600" y="4027488"/>
            <a:ext cx="2895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/>
              <a:t>Marker Display:</a:t>
            </a:r>
          </a:p>
          <a:p>
            <a:pPr lvl="1" eaLnBrk="1" hangingPunct="1"/>
            <a:r>
              <a:rPr lang="en-US" sz="1600" dirty="0"/>
              <a:t>Displays the voltage &amp; time intersect for the markers T1 &amp; T2.</a:t>
            </a:r>
          </a:p>
        </p:txBody>
      </p: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5943600" y="3055938"/>
            <a:ext cx="2209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Markers:</a:t>
            </a:r>
          </a:p>
          <a:p>
            <a:pPr lvl="1" eaLnBrk="1" hangingPunct="1"/>
            <a:r>
              <a:rPr lang="en-US" sz="1600"/>
              <a:t>Movable markers T1 &amp; T2</a:t>
            </a:r>
          </a:p>
        </p:txBody>
      </p:sp>
      <p:sp>
        <p:nvSpPr>
          <p:cNvPr id="24593" name="TextBox 17"/>
          <p:cNvSpPr txBox="1">
            <a:spLocks noChangeArrowheads="1"/>
          </p:cNvSpPr>
          <p:nvPr/>
        </p:nvSpPr>
        <p:spPr bwMode="auto">
          <a:xfrm>
            <a:off x="685800" y="3395663"/>
            <a:ext cx="2438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Displayed Signals</a:t>
            </a:r>
          </a:p>
        </p:txBody>
      </p:sp>
      <p:cxnSp>
        <p:nvCxnSpPr>
          <p:cNvPr id="24594" name="Straight Arrow Connector 19"/>
          <p:cNvCxnSpPr>
            <a:cxnSpLocks noChangeShapeType="1"/>
            <a:stCxn id="24587" idx="0"/>
            <a:endCxn id="9" idx="2"/>
          </p:cNvCxnSpPr>
          <p:nvPr/>
        </p:nvCxnSpPr>
        <p:spPr bwMode="auto">
          <a:xfrm flipV="1">
            <a:off x="1519238" y="4908550"/>
            <a:ext cx="12700" cy="625475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Straight Arrow Connector 21"/>
          <p:cNvCxnSpPr>
            <a:cxnSpLocks noChangeShapeType="1"/>
            <a:stCxn id="24588" idx="0"/>
            <a:endCxn id="10" idx="2"/>
          </p:cNvCxnSpPr>
          <p:nvPr/>
        </p:nvCxnSpPr>
        <p:spPr bwMode="auto">
          <a:xfrm flipH="1" flipV="1">
            <a:off x="2741613" y="4908550"/>
            <a:ext cx="1754187" cy="625475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Straight Arrow Connector 23"/>
          <p:cNvCxnSpPr>
            <a:cxnSpLocks noChangeShapeType="1"/>
            <a:stCxn id="24589" idx="1"/>
            <a:endCxn id="11" idx="3"/>
          </p:cNvCxnSpPr>
          <p:nvPr/>
        </p:nvCxnSpPr>
        <p:spPr bwMode="auto">
          <a:xfrm flipH="1" flipV="1">
            <a:off x="3886200" y="4748213"/>
            <a:ext cx="2057400" cy="954087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stCxn id="24591" idx="1"/>
            <a:endCxn id="15" idx="3"/>
          </p:cNvCxnSpPr>
          <p:nvPr/>
        </p:nvCxnSpPr>
        <p:spPr>
          <a:xfrm rot="10800000">
            <a:off x="3346450" y="4217988"/>
            <a:ext cx="2597150" cy="34925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592" idx="1"/>
          </p:cNvCxnSpPr>
          <p:nvPr/>
        </p:nvCxnSpPr>
        <p:spPr>
          <a:xfrm rot="10800000">
            <a:off x="2514600" y="2057400"/>
            <a:ext cx="3429000" cy="141287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592" idx="1"/>
          </p:cNvCxnSpPr>
          <p:nvPr/>
        </p:nvCxnSpPr>
        <p:spPr>
          <a:xfrm rot="10800000">
            <a:off x="3997325" y="2057400"/>
            <a:ext cx="1946275" cy="141287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152400" y="2286000"/>
            <a:ext cx="838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Y axis</a:t>
            </a:r>
          </a:p>
          <a:p>
            <a:pPr eaLnBrk="1" hangingPunct="1"/>
            <a:r>
              <a:rPr lang="en-US" sz="1600"/>
              <a:t>plots</a:t>
            </a:r>
          </a:p>
          <a:p>
            <a:pPr eaLnBrk="1" hangingPunct="1"/>
            <a:r>
              <a:rPr lang="en-US" sz="1600"/>
              <a:t>voltage</a:t>
            </a:r>
          </a:p>
        </p:txBody>
      </p:sp>
      <p:sp>
        <p:nvSpPr>
          <p:cNvPr id="24601" name="Line 26"/>
          <p:cNvSpPr>
            <a:spLocks noChangeShapeType="1"/>
          </p:cNvSpPr>
          <p:nvPr/>
        </p:nvSpPr>
        <p:spPr bwMode="auto">
          <a:xfrm flipV="1">
            <a:off x="533400" y="2057400"/>
            <a:ext cx="0" cy="304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>
            <a:off x="2590800" y="1447800"/>
            <a:ext cx="5334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Digital Signal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000" i="1" dirty="0"/>
              <a:t>Example</a:t>
            </a:r>
            <a:r>
              <a:rPr lang="en-US" sz="2000" dirty="0"/>
              <a:t>:</a:t>
            </a:r>
          </a:p>
          <a:p>
            <a:pPr lvl="1">
              <a:defRPr/>
            </a:pPr>
            <a:r>
              <a:rPr lang="en-US" sz="2000" dirty="0"/>
              <a:t>Determine the following information for the digital signal shown: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Amplitude 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Period (T)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Frequency </a:t>
            </a:r>
            <a:r>
              <a:rPr lang="en-US" sz="2000" dirty="0" smtClean="0"/>
              <a:t>(</a:t>
            </a:r>
            <a:r>
              <a:rPr lang="en-US" sz="2000" dirty="0"/>
              <a:t>ƒ</a:t>
            </a:r>
            <a:r>
              <a:rPr lang="en-US" sz="2000" dirty="0" smtClean="0"/>
              <a:t>)</a:t>
            </a:r>
            <a:endParaRPr lang="en-US" sz="2000" dirty="0"/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Time High (</a:t>
            </a:r>
            <a:r>
              <a:rPr lang="en-US" sz="2000" dirty="0" err="1"/>
              <a:t>t</a:t>
            </a:r>
            <a:r>
              <a:rPr lang="en-US" sz="2000" baseline="-25000" dirty="0" err="1"/>
              <a:t>H</a:t>
            </a:r>
            <a:r>
              <a:rPr lang="en-US" sz="2000" dirty="0"/>
              <a:t>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Time Low (</a:t>
            </a:r>
            <a:r>
              <a:rPr lang="en-US" sz="2000" dirty="0" err="1"/>
              <a:t>t</a:t>
            </a:r>
            <a:r>
              <a:rPr lang="en-US" sz="2000" baseline="-25000" dirty="0" err="1"/>
              <a:t>L</a:t>
            </a:r>
            <a:r>
              <a:rPr lang="en-US" sz="2000" dirty="0"/>
              <a:t>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Duty Cycle (DC)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B4E2C-3A07-40E7-8694-8978AB0AE0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8" y="2316163"/>
            <a:ext cx="51165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1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Digital Signal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3363" indent="-1190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 dirty="0"/>
              <a:t>Solution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b="1" dirty="0"/>
              <a:t>Amplitude: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b="1" dirty="0"/>
              <a:t>Period (T):</a:t>
            </a:r>
          </a:p>
          <a:p>
            <a:pPr lvl="1" eaLnBrk="1" hangingPunct="1"/>
            <a:endParaRPr lang="en-US" sz="2000" b="1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b="1" dirty="0"/>
              <a:t>Frequency </a:t>
            </a:r>
            <a:r>
              <a:rPr lang="en-US" sz="2000" b="1" dirty="0" smtClean="0"/>
              <a:t>(</a:t>
            </a:r>
            <a:r>
              <a:rPr lang="en-US" sz="2000" dirty="0"/>
              <a:t>ƒ</a:t>
            </a:r>
            <a:r>
              <a:rPr lang="en-US" sz="2000" b="1" dirty="0" smtClean="0"/>
              <a:t>):</a:t>
            </a:r>
            <a:endParaRPr lang="en-US" sz="2000" b="1" dirty="0"/>
          </a:p>
          <a:p>
            <a:pPr lvl="1" eaLnBrk="1" hangingPunct="1"/>
            <a:endParaRPr lang="en-US" sz="2000" b="1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3F6BE-7DD1-465F-82CA-5BDE210230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5116513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30" name="Object 2"/>
          <p:cNvGraphicFramePr>
            <a:graphicFrameLocks noChangeAspect="1"/>
          </p:cNvGraphicFramePr>
          <p:nvPr/>
        </p:nvGraphicFramePr>
        <p:xfrm>
          <a:off x="762000" y="2133600"/>
          <a:ext cx="24384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2273300" imgH="838200" progId="Equation.3">
                  <p:embed/>
                </p:oleObj>
              </mc:Choice>
              <mc:Fallback>
                <p:oleObj name="Equation" r:id="rId5" imgW="22733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4384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2"/>
          <p:cNvGraphicFramePr>
            <a:graphicFrameLocks noChangeAspect="1"/>
          </p:cNvGraphicFramePr>
          <p:nvPr/>
        </p:nvGraphicFramePr>
        <p:xfrm>
          <a:off x="1066800" y="3695700"/>
          <a:ext cx="15255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7" imgW="1422400" imgH="762000" progId="Equation.3">
                  <p:embed/>
                </p:oleObj>
              </mc:Choice>
              <mc:Fallback>
                <p:oleObj name="Equation" r:id="rId7" imgW="14224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95700"/>
                        <a:ext cx="152558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965015"/>
              </p:ext>
            </p:extLst>
          </p:nvPr>
        </p:nvGraphicFramePr>
        <p:xfrm>
          <a:off x="1003300" y="5202238"/>
          <a:ext cx="126841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9" imgW="1180800" imgH="812520" progId="Equation.3">
                  <p:embed/>
                </p:oleObj>
              </mc:Choice>
              <mc:Fallback>
                <p:oleObj name="Equation" r:id="rId9" imgW="1180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202238"/>
                        <a:ext cx="126841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3581400" y="233045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2V</a:t>
            </a:r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3581400" y="190500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4V</a:t>
            </a:r>
          </a:p>
        </p:txBody>
      </p:sp>
      <p:sp>
        <p:nvSpPr>
          <p:cNvPr id="26635" name="Text Box 17"/>
          <p:cNvSpPr txBox="1">
            <a:spLocks noChangeArrowheads="1"/>
          </p:cNvSpPr>
          <p:nvPr/>
        </p:nvSpPr>
        <p:spPr bwMode="auto">
          <a:xfrm>
            <a:off x="4267200" y="3021013"/>
            <a:ext cx="471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2ms</a:t>
            </a:r>
          </a:p>
        </p:txBody>
      </p:sp>
      <p:sp>
        <p:nvSpPr>
          <p:cNvPr id="26636" name="Text Box 18"/>
          <p:cNvSpPr txBox="1">
            <a:spLocks noChangeArrowheads="1"/>
          </p:cNvSpPr>
          <p:nvPr/>
        </p:nvSpPr>
        <p:spPr bwMode="auto">
          <a:xfrm>
            <a:off x="4724400" y="3021013"/>
            <a:ext cx="471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4ms</a:t>
            </a:r>
          </a:p>
        </p:txBody>
      </p:sp>
      <p:sp>
        <p:nvSpPr>
          <p:cNvPr id="26637" name="Line 19"/>
          <p:cNvSpPr>
            <a:spLocks noChangeShapeType="1"/>
          </p:cNvSpPr>
          <p:nvPr/>
        </p:nvSpPr>
        <p:spPr bwMode="auto">
          <a:xfrm flipV="1">
            <a:off x="45339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20"/>
          <p:cNvSpPr>
            <a:spLocks noChangeShapeType="1"/>
          </p:cNvSpPr>
          <p:nvPr/>
        </p:nvSpPr>
        <p:spPr bwMode="auto">
          <a:xfrm>
            <a:off x="39624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21"/>
          <p:cNvSpPr>
            <a:spLocks noChangeShapeType="1"/>
          </p:cNvSpPr>
          <p:nvPr/>
        </p:nvSpPr>
        <p:spPr bwMode="auto">
          <a:xfrm>
            <a:off x="3962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22"/>
          <p:cNvSpPr>
            <a:spLocks noChangeShapeType="1"/>
          </p:cNvSpPr>
          <p:nvPr/>
        </p:nvSpPr>
        <p:spPr bwMode="auto">
          <a:xfrm flipV="1">
            <a:off x="5008563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23"/>
          <p:cNvSpPr>
            <a:spLocks/>
          </p:cNvSpPr>
          <p:nvPr/>
        </p:nvSpPr>
        <p:spPr bwMode="auto">
          <a:xfrm>
            <a:off x="4533900" y="3267075"/>
            <a:ext cx="228600" cy="1743075"/>
          </a:xfrm>
          <a:custGeom>
            <a:avLst/>
            <a:gdLst>
              <a:gd name="T0" fmla="*/ 228600 w 144"/>
              <a:gd name="T1" fmla="*/ 1743075 h 1098"/>
              <a:gd name="T2" fmla="*/ 4763 w 144"/>
              <a:gd name="T3" fmla="*/ 0 h 1098"/>
              <a:gd name="T4" fmla="*/ 0 w 144"/>
              <a:gd name="T5" fmla="*/ 4763 h 10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098">
                <a:moveTo>
                  <a:pt x="144" y="1098"/>
                </a:moveTo>
                <a:lnTo>
                  <a:pt x="3" y="0"/>
                </a:lnTo>
                <a:lnTo>
                  <a:pt x="0" y="3"/>
                </a:lnTo>
              </a:path>
            </a:pathLst>
          </a:custGeom>
          <a:noFill/>
          <a:ln w="127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Freeform 24"/>
          <p:cNvSpPr>
            <a:spLocks/>
          </p:cNvSpPr>
          <p:nvPr/>
        </p:nvSpPr>
        <p:spPr bwMode="auto">
          <a:xfrm>
            <a:off x="4219575" y="2457450"/>
            <a:ext cx="1876425" cy="2571750"/>
          </a:xfrm>
          <a:custGeom>
            <a:avLst/>
            <a:gdLst>
              <a:gd name="T0" fmla="*/ 1876425 w 1182"/>
              <a:gd name="T1" fmla="*/ 2571750 h 1620"/>
              <a:gd name="T2" fmla="*/ 0 w 1182"/>
              <a:gd name="T3" fmla="*/ 0 h 16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82" h="1620">
                <a:moveTo>
                  <a:pt x="1182" y="162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Digital Signal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81534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33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 b="1"/>
              <a:t>Time High (t</a:t>
            </a:r>
            <a:r>
              <a:rPr lang="en-US" sz="2000" b="1" baseline="-25000"/>
              <a:t>H</a:t>
            </a:r>
            <a:r>
              <a:rPr lang="en-US" sz="2000" b="1"/>
              <a:t>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Time Low (t</a:t>
            </a:r>
            <a:r>
              <a:rPr lang="en-US" sz="2000" b="1" baseline="-25000"/>
              <a:t>L</a:t>
            </a:r>
            <a:r>
              <a:rPr lang="en-US" sz="2000" b="1"/>
              <a:t>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Duty Cycle (DC) %: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1E93D-D89B-479E-94C4-AC54D5C4D5E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7653" name="Object 2"/>
          <p:cNvGraphicFramePr>
            <a:graphicFrameLocks noChangeAspect="1"/>
          </p:cNvGraphicFramePr>
          <p:nvPr/>
        </p:nvGraphicFramePr>
        <p:xfrm>
          <a:off x="1066800" y="2133600"/>
          <a:ext cx="17573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1637589" imgH="812447" progId="Equation.3">
                  <p:embed/>
                </p:oleObj>
              </mc:Choice>
              <mc:Fallback>
                <p:oleObj name="Equation" r:id="rId4" imgW="1637589" imgH="8124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17573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2"/>
          <p:cNvGraphicFramePr>
            <a:graphicFrameLocks noChangeAspect="1"/>
          </p:cNvGraphicFramePr>
          <p:nvPr/>
        </p:nvGraphicFramePr>
        <p:xfrm>
          <a:off x="1143000" y="5105400"/>
          <a:ext cx="182562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1701800" imgH="1460500" progId="Equation.3">
                  <p:embed/>
                </p:oleObj>
              </mc:Choice>
              <mc:Fallback>
                <p:oleObj name="Equation" r:id="rId6" imgW="1701800" imgH="146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182562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2"/>
          <p:cNvGraphicFramePr>
            <a:graphicFrameLocks noChangeAspect="1"/>
          </p:cNvGraphicFramePr>
          <p:nvPr/>
        </p:nvGraphicFramePr>
        <p:xfrm>
          <a:off x="1066800" y="3657600"/>
          <a:ext cx="1716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8" imgW="1600200" imgH="812800" progId="Equation.3">
                  <p:embed/>
                </p:oleObj>
              </mc:Choice>
              <mc:Fallback>
                <p:oleObj name="Equation" r:id="rId8" imgW="16002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1716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5" t="32031" r="8749" b="21875"/>
          <a:stretch>
            <a:fillRect/>
          </a:stretch>
        </p:blipFill>
        <p:spPr bwMode="auto">
          <a:xfrm>
            <a:off x="3581400" y="1295400"/>
            <a:ext cx="5410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6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Period Measurement with Markers</a:t>
            </a:r>
          </a:p>
        </p:txBody>
      </p:sp>
      <p:sp>
        <p:nvSpPr>
          <p:cNvPr id="2867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The markers </a:t>
            </a:r>
            <a:r>
              <a:rPr lang="en-US" smtClean="0">
                <a:solidFill>
                  <a:srgbClr val="FF0000"/>
                </a:solidFill>
              </a:rPr>
              <a:t>T1</a:t>
            </a:r>
            <a:r>
              <a:rPr lang="en-US" smtClean="0"/>
              <a:t> and </a:t>
            </a:r>
            <a:r>
              <a:rPr lang="en-US" smtClean="0">
                <a:solidFill>
                  <a:srgbClr val="0000FF"/>
                </a:solidFill>
              </a:rPr>
              <a:t>T2</a:t>
            </a:r>
            <a:r>
              <a:rPr lang="en-US" smtClean="0"/>
              <a:t> can be used to measure the Period (T).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4A6C-98AA-46E4-BE09-6544596783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438400"/>
            <a:ext cx="55705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120775" y="5535613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6553200" y="31242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Period (T) = 8ms</a:t>
            </a:r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6537325" y="2170113"/>
            <a:ext cx="1485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T1</a:t>
            </a:r>
            <a:r>
              <a:rPr lang="en-US">
                <a:solidFill>
                  <a:srgbClr val="0000FF"/>
                </a:solidFill>
              </a:rPr>
              <a:t> = 8ms</a:t>
            </a: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T2 = 16ms</a:t>
            </a: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T2-</a:t>
            </a:r>
            <a:r>
              <a:rPr lang="en-US">
                <a:solidFill>
                  <a:srgbClr val="FF0000"/>
                </a:solidFill>
              </a:rPr>
              <a:t>T1</a:t>
            </a:r>
            <a:r>
              <a:rPr lang="en-US">
                <a:solidFill>
                  <a:srgbClr val="0000FF"/>
                </a:solidFill>
              </a:rPr>
              <a:t> = 8ms</a:t>
            </a:r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flipH="1">
            <a:off x="2895600" y="2362200"/>
            <a:ext cx="36576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 flipH="1">
            <a:off x="4953000" y="2667000"/>
            <a:ext cx="1676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 flipH="1">
            <a:off x="1752600" y="2971800"/>
            <a:ext cx="487680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-1"/>
            <a:ext cx="8610600" cy="1186543"/>
          </a:xfrm>
        </p:spPr>
        <p:txBody>
          <a:bodyPr/>
          <a:lstStyle/>
          <a:p>
            <a:pPr algn="l"/>
            <a:r>
              <a:rPr lang="en-US" sz="3600" dirty="0" smtClean="0"/>
              <a:t>Markers </a:t>
            </a:r>
            <a:r>
              <a:rPr lang="en-US" sz="3600" dirty="0" smtClean="0">
                <a:solidFill>
                  <a:srgbClr val="FF0000"/>
                </a:solidFill>
              </a:rPr>
              <a:t>T1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00FF"/>
                </a:solidFill>
              </a:rPr>
              <a:t>T2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can also be used to measure </a:t>
            </a:r>
            <a:r>
              <a:rPr lang="en-US" sz="3600" dirty="0" err="1" smtClean="0"/>
              <a:t>t</a:t>
            </a:r>
            <a:r>
              <a:rPr lang="en-US" sz="3600" baseline="-25000" dirty="0" err="1" smtClean="0"/>
              <a:t>H</a:t>
            </a:r>
            <a:r>
              <a:rPr lang="en-US" sz="3600" dirty="0" smtClean="0"/>
              <a:t> &amp; </a:t>
            </a:r>
            <a:r>
              <a:rPr lang="en-US" sz="3600" dirty="0" err="1" smtClean="0"/>
              <a:t>t</a:t>
            </a:r>
            <a:r>
              <a:rPr lang="en-US" sz="3600" baseline="-25000" dirty="0" err="1" smtClean="0"/>
              <a:t>L</a:t>
            </a:r>
            <a:endParaRPr lang="en-US" sz="3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706A8-060B-4F4B-8841-3582E673E7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486400" y="54102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Time High ( t</a:t>
            </a:r>
            <a:r>
              <a:rPr lang="en-US" sz="2000" baseline="-25000"/>
              <a:t>H</a:t>
            </a:r>
            <a:r>
              <a:rPr lang="en-US" sz="2000"/>
              <a:t>):</a:t>
            </a: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6725"/>
            <a:ext cx="50292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76350"/>
            <a:ext cx="50292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33400" y="5791200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704" name="Straight Arrow Connector 8"/>
          <p:cNvCxnSpPr>
            <a:cxnSpLocks noChangeShapeType="1"/>
            <a:stCxn id="29700" idx="1"/>
            <a:endCxn id="5" idx="6"/>
          </p:cNvCxnSpPr>
          <p:nvPr/>
        </p:nvCxnSpPr>
        <p:spPr bwMode="auto">
          <a:xfrm flipH="1">
            <a:off x="1143000" y="5608638"/>
            <a:ext cx="4343400" cy="296862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9705" name="Object 2"/>
          <p:cNvGraphicFramePr>
            <a:graphicFrameLocks noChangeAspect="1"/>
          </p:cNvGraphicFramePr>
          <p:nvPr/>
        </p:nvGraphicFramePr>
        <p:xfrm>
          <a:off x="1106488" y="2092325"/>
          <a:ext cx="15605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1205977" imgH="266584" progId="Equation.3">
                  <p:embed/>
                </p:oleObj>
              </mc:Choice>
              <mc:Fallback>
                <p:oleObj name="Equation" r:id="rId6" imgW="120597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092325"/>
                        <a:ext cx="15605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2"/>
          <p:cNvGraphicFramePr>
            <a:graphicFrameLocks noChangeAspect="1"/>
          </p:cNvGraphicFramePr>
          <p:nvPr/>
        </p:nvGraphicFramePr>
        <p:xfrm>
          <a:off x="6084888" y="5916613"/>
          <a:ext cx="16081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8" imgW="1231366" imgH="266584" progId="Equation.3">
                  <p:embed/>
                </p:oleObj>
              </mc:Choice>
              <mc:Fallback>
                <p:oleObj name="Equation" r:id="rId8" imgW="123136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916613"/>
                        <a:ext cx="1608137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4633913" y="4060825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8" name="Rectangle 20"/>
          <p:cNvSpPr>
            <a:spLocks noChangeArrowheads="1"/>
          </p:cNvSpPr>
          <p:nvPr/>
        </p:nvSpPr>
        <p:spPr bwMode="auto">
          <a:xfrm>
            <a:off x="762000" y="160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Time Low ( t</a:t>
            </a:r>
            <a:r>
              <a:rPr lang="en-US" sz="2000" baseline="-25000"/>
              <a:t>L</a:t>
            </a:r>
            <a:r>
              <a:rPr lang="en-US" sz="2000"/>
              <a:t>):</a:t>
            </a:r>
          </a:p>
        </p:txBody>
      </p:sp>
      <p:cxnSp>
        <p:nvCxnSpPr>
          <p:cNvPr id="22" name="Straight Arrow Connector 21"/>
          <p:cNvCxnSpPr>
            <a:stCxn id="29708" idx="3"/>
            <a:endCxn id="20" idx="1"/>
          </p:cNvCxnSpPr>
          <p:nvPr/>
        </p:nvCxnSpPr>
        <p:spPr bwMode="auto">
          <a:xfrm>
            <a:off x="2667000" y="1798638"/>
            <a:ext cx="2055813" cy="229552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Analog &amp; Digital Signals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9B80-CEB9-4234-9554-D619724912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524000"/>
            <a:ext cx="8686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 dirty="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Review the definitions of analog and digital signals.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Detail the components of an analog signal.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Define logic levels.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Detail the components of a digital signal.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Review the function of the virtual oscilloscope.</a:t>
            </a:r>
          </a:p>
          <a:p>
            <a:pPr eaLnBrk="1" hangingPunct="1">
              <a:spcAft>
                <a:spcPts val="1200"/>
              </a:spcAft>
            </a:pPr>
            <a:endParaRPr lang="en-US" sz="2800" dirty="0"/>
          </a:p>
          <a:p>
            <a:pPr eaLnBrk="1" hangingPunct="1">
              <a:spcAft>
                <a:spcPts val="600"/>
              </a:spcAft>
            </a:pPr>
            <a:endParaRPr lang="en-US" sz="24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3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Analog Signals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1863725"/>
          </a:xfrm>
        </p:spPr>
        <p:txBody>
          <a:bodyPr/>
          <a:lstStyle/>
          <a:p>
            <a:r>
              <a:rPr lang="en-US" dirty="0" smtClean="0"/>
              <a:t>Continuous</a:t>
            </a:r>
          </a:p>
          <a:p>
            <a:r>
              <a:rPr lang="en-US" dirty="0" smtClean="0"/>
              <a:t>Infinite range of values</a:t>
            </a:r>
          </a:p>
          <a:p>
            <a:r>
              <a:rPr lang="en-US" dirty="0" smtClean="0"/>
              <a:t>More exact values, but more difficult to work with</a:t>
            </a:r>
          </a:p>
          <a:p>
            <a:endParaRPr lang="en-US" dirty="0" smtClean="0"/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dirty="0" smtClean="0"/>
              <a:t>Digital Signals</a:t>
            </a: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1787525"/>
          </a:xfrm>
        </p:spPr>
        <p:txBody>
          <a:bodyPr/>
          <a:lstStyle/>
          <a:p>
            <a:r>
              <a:rPr lang="en-US" dirty="0" smtClean="0"/>
              <a:t>Discrete</a:t>
            </a:r>
          </a:p>
          <a:p>
            <a:r>
              <a:rPr lang="en-US" dirty="0" smtClean="0"/>
              <a:t>Finite range of values (2)</a:t>
            </a:r>
          </a:p>
          <a:p>
            <a:r>
              <a:rPr lang="en-US" dirty="0" smtClean="0"/>
              <a:t>Not as exact as analog, but easier to work with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35260-5760-46EC-AA7B-860F493766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6200" y="3886200"/>
            <a:ext cx="89154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dirty="0"/>
              <a:t>Example: </a:t>
            </a:r>
          </a:p>
          <a:p>
            <a:pPr eaLnBrk="1" hangingPunct="1"/>
            <a:r>
              <a:rPr lang="en-US" sz="2400" dirty="0"/>
              <a:t>	A digital thermostat in a room displays a temperature of 72</a:t>
            </a:r>
            <a:r>
              <a:rPr lang="en-US" sz="2400" dirty="0">
                <a:sym typeface="Symbol" pitchFamily="18" charset="2"/>
              </a:rPr>
              <a:t>. An analog thermometer measures the room temperature at 72.482. The analog value is continuous and more accurate, but the digital value is more than adequate for the application and significantly easier to process electronically.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8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Analog Signals</a:t>
            </a:r>
          </a:p>
        </p:txBody>
      </p:sp>
      <p:sp>
        <p:nvSpPr>
          <p:cNvPr id="18435" name="Content Placeholder 1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09800"/>
          </a:xfrm>
        </p:spPr>
        <p:txBody>
          <a:bodyPr/>
          <a:lstStyle/>
          <a:p>
            <a:r>
              <a:rPr lang="en-US" sz="2000" dirty="0" smtClean="0"/>
              <a:t>An analog signal can be any time-varying signal.</a:t>
            </a:r>
          </a:p>
          <a:p>
            <a:r>
              <a:rPr lang="en-US" sz="2000" dirty="0" smtClean="0"/>
              <a:t>Minimum and maximum values can be either positive or negative.</a:t>
            </a:r>
          </a:p>
          <a:p>
            <a:r>
              <a:rPr lang="en-US" sz="2000" dirty="0" smtClean="0"/>
              <a:t>They can be periodic (repeating) or non-periodic.</a:t>
            </a:r>
          </a:p>
          <a:p>
            <a:r>
              <a:rPr lang="en-US" sz="2000" dirty="0" smtClean="0"/>
              <a:t>Sine waves and square waves are two common analog signals.</a:t>
            </a:r>
          </a:p>
          <a:p>
            <a:r>
              <a:rPr lang="en-US" sz="2000" dirty="0" smtClean="0"/>
              <a:t>Note that this square wave is not a digital signal because its minimum value is negative.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90E26-A599-4C7C-A35C-0DEE41EF6F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8437" name="Group 14"/>
          <p:cNvGrpSpPr>
            <a:grpSpLocks/>
          </p:cNvGrpSpPr>
          <p:nvPr/>
        </p:nvGrpSpPr>
        <p:grpSpPr bwMode="auto">
          <a:xfrm>
            <a:off x="-34925" y="3781425"/>
            <a:ext cx="8610600" cy="2771775"/>
            <a:chOff x="0" y="1800506"/>
            <a:chExt cx="8610600" cy="2771494"/>
          </a:xfrm>
        </p:grpSpPr>
        <p:sp>
          <p:nvSpPr>
            <p:cNvPr id="18438" name="TextBox 15"/>
            <p:cNvSpPr txBox="1">
              <a:spLocks noChangeArrowheads="1"/>
            </p:cNvSpPr>
            <p:nvPr/>
          </p:nvSpPr>
          <p:spPr bwMode="auto">
            <a:xfrm>
              <a:off x="0" y="2819400"/>
              <a:ext cx="8515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0 volts</a:t>
              </a: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823913" y="3033869"/>
              <a:ext cx="184150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440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638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851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7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1824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Box 6"/>
            <p:cNvSpPr txBox="1">
              <a:spLocks noChangeArrowheads="1"/>
            </p:cNvSpPr>
            <p:nvPr/>
          </p:nvSpPr>
          <p:spPr bwMode="auto">
            <a:xfrm>
              <a:off x="1563106" y="3925826"/>
              <a:ext cx="1415841" cy="40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/>
                <a:t>Sine Wave</a:t>
              </a:r>
            </a:p>
          </p:txBody>
        </p:sp>
        <p:sp>
          <p:nvSpPr>
            <p:cNvPr id="18444" name="TextBox 7"/>
            <p:cNvSpPr txBox="1">
              <a:spLocks noChangeArrowheads="1"/>
            </p:cNvSpPr>
            <p:nvPr/>
          </p:nvSpPr>
          <p:spPr bwMode="auto">
            <a:xfrm>
              <a:off x="3967032" y="3925826"/>
              <a:ext cx="1728414" cy="646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Square Wave</a:t>
              </a:r>
            </a:p>
            <a:p>
              <a:pPr algn="ctr" eaLnBrk="1" hangingPunct="1"/>
              <a:r>
                <a:rPr lang="en-US" sz="1600" dirty="0"/>
                <a:t>(not digital)</a:t>
              </a:r>
            </a:p>
          </p:txBody>
        </p:sp>
        <p:sp>
          <p:nvSpPr>
            <p:cNvPr id="18445" name="TextBox 8"/>
            <p:cNvSpPr txBox="1">
              <a:spLocks noChangeArrowheads="1"/>
            </p:cNvSpPr>
            <p:nvPr/>
          </p:nvSpPr>
          <p:spPr bwMode="auto">
            <a:xfrm>
              <a:off x="6283325" y="3925826"/>
              <a:ext cx="2167581" cy="400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/>
                <a:t>Random-Periodic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88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Analog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30C78-A8BC-456C-84DF-56133B508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9460" name="Group 25"/>
          <p:cNvGrpSpPr>
            <a:grpSpLocks/>
          </p:cNvGrpSpPr>
          <p:nvPr/>
        </p:nvGrpSpPr>
        <p:grpSpPr bwMode="auto">
          <a:xfrm>
            <a:off x="685800" y="2057400"/>
            <a:ext cx="5981700" cy="3657600"/>
            <a:chOff x="1180466" y="2895600"/>
            <a:chExt cx="5982334" cy="3657600"/>
          </a:xfrm>
        </p:grpSpPr>
        <p:pic>
          <p:nvPicPr>
            <p:cNvPr id="19463" name="Picture 3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2895600"/>
              <a:ext cx="36576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1294778" y="3505200"/>
              <a:ext cx="2560909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94778" y="5921375"/>
              <a:ext cx="3475406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31526" y="4724400"/>
              <a:ext cx="1097078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541558" y="4715669"/>
              <a:ext cx="2422525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TextBox 13"/>
            <p:cNvSpPr txBox="1">
              <a:spLocks noChangeArrowheads="1"/>
            </p:cNvSpPr>
            <p:nvPr/>
          </p:nvSpPr>
          <p:spPr bwMode="auto">
            <a:xfrm>
              <a:off x="1180466" y="4465036"/>
              <a:ext cx="118173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/>
                <a:t>Amplitude</a:t>
              </a:r>
            </a:p>
            <a:p>
              <a:pPr algn="ctr" eaLnBrk="1" hangingPunct="1"/>
              <a:r>
                <a:rPr lang="en-US" sz="1200" dirty="0"/>
                <a:t>(peak-to-peak)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2376044" y="4114800"/>
              <a:ext cx="1189038" cy="1587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0" name="TextBox 12"/>
            <p:cNvSpPr txBox="1">
              <a:spLocks noChangeArrowheads="1"/>
            </p:cNvSpPr>
            <p:nvPr/>
          </p:nvSpPr>
          <p:spPr bwMode="auto">
            <a:xfrm>
              <a:off x="2410028" y="3886200"/>
              <a:ext cx="1095172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/>
                <a:t>Amplitude</a:t>
              </a:r>
              <a:endParaRPr lang="en-US" sz="1400" dirty="0"/>
            </a:p>
            <a:p>
              <a:pPr algn="ctr" eaLnBrk="1" hangingPunct="1"/>
              <a:r>
                <a:rPr lang="en-US" sz="1200" dirty="0"/>
                <a:t>(peak)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H="1" flipV="1">
              <a:off x="6332531" y="3824288"/>
              <a:ext cx="1554163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543230" y="3824288"/>
              <a:ext cx="1554163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5317929" y="3276600"/>
              <a:ext cx="1782952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4" name="TextBox 23"/>
            <p:cNvSpPr txBox="1">
              <a:spLocks noChangeArrowheads="1"/>
            </p:cNvSpPr>
            <p:nvPr/>
          </p:nvSpPr>
          <p:spPr bwMode="auto">
            <a:xfrm>
              <a:off x="5853225" y="2999096"/>
              <a:ext cx="776175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/>
                <a:t>Period</a:t>
              </a:r>
              <a:endParaRPr lang="en-US" sz="1400" dirty="0"/>
            </a:p>
            <a:p>
              <a:pPr algn="ctr" eaLnBrk="1" hangingPunct="1"/>
              <a:r>
                <a:rPr lang="en-US" sz="1600" dirty="0"/>
                <a:t>(T)</a:t>
              </a:r>
            </a:p>
          </p:txBody>
        </p:sp>
      </p:grpSp>
      <p:graphicFrame>
        <p:nvGraphicFramePr>
          <p:cNvPr id="194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00401"/>
              </p:ext>
            </p:extLst>
          </p:nvPr>
        </p:nvGraphicFramePr>
        <p:xfrm>
          <a:off x="7535863" y="3276600"/>
          <a:ext cx="11191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799920" imgH="507960" progId="Equation.3">
                  <p:embed/>
                </p:oleObj>
              </mc:Choice>
              <mc:Fallback>
                <p:oleObj name="Equation" r:id="rId5" imgW="799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863" y="3276600"/>
                        <a:ext cx="11191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Box 18"/>
          <p:cNvSpPr txBox="1">
            <a:spLocks noChangeArrowheads="1"/>
          </p:cNvSpPr>
          <p:nvPr/>
        </p:nvSpPr>
        <p:spPr bwMode="auto">
          <a:xfrm>
            <a:off x="7010400" y="28956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Frequency:</a:t>
            </a:r>
          </a:p>
        </p:txBody>
      </p:sp>
    </p:spTree>
    <p:extLst>
      <p:ext uri="{BB962C8B-B14F-4D97-AF65-F5344CB8AC3E}">
        <p14:creationId xmlns:p14="http://schemas.microsoft.com/office/powerpoint/2010/main" val="25144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Levels</a:t>
            </a:r>
          </a:p>
        </p:txBody>
      </p:sp>
      <p:sp>
        <p:nvSpPr>
          <p:cNvPr id="20483" name="Content Placeholder 19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2438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dirty="0" smtClean="0"/>
              <a:t>Before examining digital signals, we must define logic levels. A logic level is a voltage level that represents a defined digital state. 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dirty="0" smtClean="0"/>
              <a:t>Logic HIGH: The higher of two voltages, typically 5 volts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dirty="0" smtClean="0"/>
              <a:t>Logic LOW: The lower of two voltages, typically 0 volts</a:t>
            </a:r>
          </a:p>
          <a:p>
            <a:pPr marL="0" indent="0">
              <a:buFontTx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5C14-9E0A-475B-B617-933EF745DB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457200" y="3465513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5.0 v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457200" y="50434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2.0 v</a:t>
            </a: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457200" y="57292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0.8 v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457200" y="61864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0.0 v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3627438"/>
            <a:ext cx="1371600" cy="1716087"/>
          </a:xfrm>
          <a:prstGeom prst="rect">
            <a:avLst/>
          </a:prstGeom>
          <a:solidFill>
            <a:srgbClr val="FF0000">
              <a:alpha val="69804"/>
            </a:srgbClr>
          </a:solidFill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43000" y="6051550"/>
            <a:ext cx="1371600" cy="469900"/>
          </a:xfrm>
          <a:prstGeom prst="rect">
            <a:avLst/>
          </a:prstGeom>
          <a:solidFill>
            <a:srgbClr val="FF0000">
              <a:alpha val="69804"/>
            </a:srgbClr>
          </a:solidFill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3000" y="3627438"/>
            <a:ext cx="1371600" cy="2894012"/>
          </a:xfrm>
          <a:prstGeom prst="rect">
            <a:avLst/>
          </a:prstGeom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1222375" y="6135688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Logic Low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1196975" y="4257675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Logic High</a:t>
            </a: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1443038" y="5324475"/>
            <a:ext cx="6969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/>
              <a:t>Invalid</a:t>
            </a:r>
          </a:p>
          <a:p>
            <a:pPr algn="ctr" eaLnBrk="1" hangingPunct="1"/>
            <a:r>
              <a:rPr lang="en-US" sz="1400" dirty="0"/>
              <a:t>Logic</a:t>
            </a:r>
          </a:p>
          <a:p>
            <a:pPr algn="ctr" eaLnBrk="1" hangingPunct="1"/>
            <a:r>
              <a:rPr lang="en-US" sz="1400" dirty="0"/>
              <a:t>Level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0" y="4572000"/>
          <a:ext cx="5562600" cy="110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447800"/>
                <a:gridCol w="990600"/>
                <a:gridCol w="609600"/>
              </a:tblGrid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Logic Level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Voltage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True/False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On/Off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volts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9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 volts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0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Digital Signals</a:t>
            </a:r>
          </a:p>
        </p:txBody>
      </p:sp>
      <p:sp>
        <p:nvSpPr>
          <p:cNvPr id="21507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</p:spPr>
        <p:txBody>
          <a:bodyPr/>
          <a:lstStyle/>
          <a:p>
            <a:r>
              <a:rPr lang="en-US" sz="2000" dirty="0" smtClean="0"/>
              <a:t>Digital signal are commonly referred to as square waves or clock signals.</a:t>
            </a:r>
          </a:p>
          <a:p>
            <a:r>
              <a:rPr lang="en-US" sz="2000" dirty="0" smtClean="0"/>
              <a:t>Their minimum value must be 0 volts, and their maximum value must be 5 volts.</a:t>
            </a:r>
          </a:p>
          <a:p>
            <a:r>
              <a:rPr lang="en-US" sz="2000" dirty="0" smtClean="0"/>
              <a:t>They can be periodic (repeating) or non-periodic.</a:t>
            </a:r>
          </a:p>
          <a:p>
            <a:r>
              <a:rPr lang="en-US" sz="2000" dirty="0" smtClean="0"/>
              <a:t>The time the signal is high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H</a:t>
            </a:r>
            <a:r>
              <a:rPr lang="en-US" sz="2000" smtClean="0"/>
              <a:t>) can vary anywhere from 1% of the period to 99% of the period.</a:t>
            </a:r>
          </a:p>
          <a:p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7EFA8-7EF2-446F-9262-3163CFEFC0E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1509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78250"/>
            <a:ext cx="24701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78250"/>
            <a:ext cx="24701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78250"/>
            <a:ext cx="23780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-12700" y="4781550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volts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77875" y="5002213"/>
            <a:ext cx="182563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0" y="3790950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 volts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90575" y="3997325"/>
            <a:ext cx="18415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0086"/>
          </a:xfrm>
        </p:spPr>
        <p:txBody>
          <a:bodyPr/>
          <a:lstStyle/>
          <a:p>
            <a:r>
              <a:rPr lang="en-US" dirty="0" smtClean="0"/>
              <a:t>Parts of a Digital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8023402D-F22E-47BA-9E20-3A20B12A9A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114800" y="3683000"/>
            <a:ext cx="45720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75025" y="2795588"/>
            <a:ext cx="1782763" cy="1587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12"/>
          <p:cNvSpPr txBox="1">
            <a:spLocks noChangeArrowheads="1"/>
          </p:cNvSpPr>
          <p:nvPr/>
        </p:nvSpPr>
        <p:spPr bwMode="auto">
          <a:xfrm rot="-5400000">
            <a:off x="3707606" y="2648744"/>
            <a:ext cx="10953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Amplitude</a:t>
            </a:r>
            <a:endParaRPr lang="en-US" sz="1400"/>
          </a:p>
        </p:txBody>
      </p:sp>
      <p:pic>
        <p:nvPicPr>
          <p:cNvPr id="22535" name="Picture 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34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114800" y="1878013"/>
            <a:ext cx="457200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724400" y="1981200"/>
            <a:ext cx="1233488" cy="1588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TextBox 21"/>
          <p:cNvSpPr txBox="1">
            <a:spLocks noChangeArrowheads="1"/>
          </p:cNvSpPr>
          <p:nvPr/>
        </p:nvSpPr>
        <p:spPr bwMode="auto">
          <a:xfrm>
            <a:off x="5029200" y="2057400"/>
            <a:ext cx="533400" cy="639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Time </a:t>
            </a:r>
          </a:p>
          <a:p>
            <a:pPr algn="ctr" eaLnBrk="1" hangingPunct="1"/>
            <a:r>
              <a:rPr lang="en-US" sz="1200"/>
              <a:t>High</a:t>
            </a:r>
          </a:p>
          <a:p>
            <a:pPr algn="ctr" eaLnBrk="1" hangingPunct="1"/>
            <a:r>
              <a:rPr lang="en-US" sz="1200"/>
              <a:t>(t</a:t>
            </a:r>
            <a:r>
              <a:rPr lang="en-US" sz="1200" baseline="-25000"/>
              <a:t>H</a:t>
            </a:r>
            <a:r>
              <a:rPr lang="en-US" sz="1200"/>
              <a:t>)</a:t>
            </a:r>
            <a:endParaRPr lang="en-US" sz="1100" baseline="-2500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5943600" y="3581400"/>
            <a:ext cx="868363" cy="1588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26"/>
          <p:cNvSpPr txBox="1">
            <a:spLocks noChangeArrowheads="1"/>
          </p:cNvSpPr>
          <p:nvPr/>
        </p:nvSpPr>
        <p:spPr bwMode="auto">
          <a:xfrm>
            <a:off x="6096000" y="2895600"/>
            <a:ext cx="587375" cy="639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Time </a:t>
            </a:r>
          </a:p>
          <a:p>
            <a:pPr algn="ctr" eaLnBrk="1" hangingPunct="1"/>
            <a:r>
              <a:rPr lang="en-US" sz="1200"/>
              <a:t>Low</a:t>
            </a:r>
          </a:p>
          <a:p>
            <a:pPr algn="ctr" eaLnBrk="1" hangingPunct="1"/>
            <a:r>
              <a:rPr lang="en-US" sz="1200"/>
              <a:t>(t</a:t>
            </a:r>
            <a:r>
              <a:rPr lang="en-US" sz="1200" baseline="-25000"/>
              <a:t>L</a:t>
            </a:r>
            <a:r>
              <a:rPr lang="en-US" sz="1200"/>
              <a:t>)</a:t>
            </a:r>
            <a:endParaRPr lang="en-US" sz="1100" baseline="-25000"/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261101" y="4343400"/>
            <a:ext cx="1096962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192588" y="4343400"/>
            <a:ext cx="1096962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770438" y="4230688"/>
            <a:ext cx="2011362" cy="1587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5105400" y="4081463"/>
            <a:ext cx="1219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Period (T)</a:t>
            </a:r>
            <a:endParaRPr lang="en-US" sz="1400"/>
          </a:p>
        </p:txBody>
      </p:sp>
      <p:sp>
        <p:nvSpPr>
          <p:cNvPr id="22545" name="TextBox 28"/>
          <p:cNvSpPr txBox="1">
            <a:spLocks noChangeArrowheads="1"/>
          </p:cNvSpPr>
          <p:nvPr/>
        </p:nvSpPr>
        <p:spPr bwMode="auto">
          <a:xfrm>
            <a:off x="7758113" y="3886200"/>
            <a:ext cx="11525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Rising Edge</a:t>
            </a:r>
            <a:endParaRPr lang="en-US" sz="1200"/>
          </a:p>
        </p:txBody>
      </p:sp>
      <p:sp>
        <p:nvSpPr>
          <p:cNvPr id="22546" name="TextBox 29"/>
          <p:cNvSpPr txBox="1">
            <a:spLocks noChangeArrowheads="1"/>
          </p:cNvSpPr>
          <p:nvPr/>
        </p:nvSpPr>
        <p:spPr bwMode="auto">
          <a:xfrm>
            <a:off x="7735888" y="1509713"/>
            <a:ext cx="11795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Falling Edge</a:t>
            </a:r>
            <a:endParaRPr lang="en-US" sz="1200"/>
          </a:p>
        </p:txBody>
      </p:sp>
      <p:cxnSp>
        <p:nvCxnSpPr>
          <p:cNvPr id="32" name="Straight Arrow Connector 31"/>
          <p:cNvCxnSpPr>
            <a:stCxn id="22545" idx="1"/>
          </p:cNvCxnSpPr>
          <p:nvPr/>
        </p:nvCxnSpPr>
        <p:spPr>
          <a:xfrm rot="10800000">
            <a:off x="6858000" y="2819400"/>
            <a:ext cx="900113" cy="1220788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546" idx="2"/>
          </p:cNvCxnSpPr>
          <p:nvPr/>
        </p:nvCxnSpPr>
        <p:spPr>
          <a:xfrm rot="5400000">
            <a:off x="7738269" y="2156619"/>
            <a:ext cx="925512" cy="24765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9" name="TextBox 39"/>
          <p:cNvSpPr txBox="1">
            <a:spLocks noChangeArrowheads="1"/>
          </p:cNvSpPr>
          <p:nvPr/>
        </p:nvSpPr>
        <p:spPr bwMode="auto">
          <a:xfrm>
            <a:off x="0" y="1343025"/>
            <a:ext cx="411480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73038" indent="-58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/>
              <a:t>Amplitude:</a:t>
            </a:r>
          </a:p>
          <a:p>
            <a:pPr lvl="1" eaLnBrk="1" hangingPunct="1"/>
            <a:r>
              <a:rPr lang="en-US" sz="1600" dirty="0"/>
              <a:t>	For digital signals, this will ALWAYS be 5 volts.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Period (T):</a:t>
            </a:r>
          </a:p>
          <a:p>
            <a:pPr lvl="1" eaLnBrk="1" hangingPunct="1"/>
            <a:r>
              <a:rPr lang="en-US" sz="1600" dirty="0"/>
              <a:t>	The time it takes for a periodic signal to repeat. (in seconds)</a:t>
            </a:r>
            <a:endParaRPr lang="en-US" sz="160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Frequency </a:t>
            </a:r>
            <a:r>
              <a:rPr lang="en-US" sz="1600" b="1" dirty="0" smtClean="0"/>
              <a:t>(</a:t>
            </a:r>
            <a:r>
              <a:rPr lang="en-US" sz="1600" dirty="0"/>
              <a:t>ƒ</a:t>
            </a:r>
            <a:r>
              <a:rPr lang="en-US" sz="1600" b="1" dirty="0" smtClean="0"/>
              <a:t>):</a:t>
            </a:r>
            <a:endParaRPr lang="en-US" sz="1600" b="1" dirty="0"/>
          </a:p>
          <a:p>
            <a:pPr lvl="1" eaLnBrk="1" hangingPunct="1"/>
            <a:r>
              <a:rPr lang="en-US" sz="1600" dirty="0"/>
              <a:t>	A measure of the number of cycles of the signal per second. (in Hertz, Hz)</a:t>
            </a:r>
            <a:endParaRPr lang="en-US" sz="160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Time High (</a:t>
            </a:r>
            <a:r>
              <a:rPr lang="en-US" sz="1600" b="1" dirty="0" err="1"/>
              <a:t>t</a:t>
            </a:r>
            <a:r>
              <a:rPr lang="en-US" sz="1400" b="1" baseline="-25000" dirty="0" err="1"/>
              <a:t>H</a:t>
            </a:r>
            <a:r>
              <a:rPr lang="en-US" sz="1600" b="1" dirty="0"/>
              <a:t>):</a:t>
            </a:r>
          </a:p>
          <a:p>
            <a:pPr lvl="1" eaLnBrk="1" hangingPunct="1"/>
            <a:r>
              <a:rPr lang="en-US" sz="1600" dirty="0"/>
              <a:t>	The time (in sec.) the signal is high or 5v.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Time Low (</a:t>
            </a:r>
            <a:r>
              <a:rPr lang="en-US" sz="1600" b="1" dirty="0" err="1"/>
              <a:t>t</a:t>
            </a:r>
            <a:r>
              <a:rPr lang="en-US" sz="1400" b="1" baseline="-25000" dirty="0" err="1"/>
              <a:t>L</a:t>
            </a:r>
            <a:r>
              <a:rPr lang="en-US" sz="1600" b="1" dirty="0"/>
              <a:t>):</a:t>
            </a:r>
          </a:p>
          <a:p>
            <a:pPr lvl="1" eaLnBrk="1" hangingPunct="1"/>
            <a:r>
              <a:rPr lang="en-US" sz="1600" dirty="0"/>
              <a:t>	The time (sec.) the signal is low or 0v.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Duty Cycle (DC) (%):</a:t>
            </a:r>
          </a:p>
          <a:p>
            <a:pPr lvl="1" eaLnBrk="1" hangingPunct="1"/>
            <a:r>
              <a:rPr lang="en-US" sz="1600" dirty="0"/>
              <a:t>	The ratio of </a:t>
            </a:r>
            <a:r>
              <a:rPr lang="en-US" sz="1600" dirty="0" err="1"/>
              <a:t>t</a:t>
            </a:r>
            <a:r>
              <a:rPr lang="en-US" sz="1400" baseline="-25000" dirty="0" err="1"/>
              <a:t>H</a:t>
            </a:r>
            <a:r>
              <a:rPr lang="en-US" sz="1600" baseline="-25000" dirty="0"/>
              <a:t> </a:t>
            </a:r>
            <a:r>
              <a:rPr lang="en-US" sz="1600" dirty="0"/>
              <a:t>to the period (T), expressed as a percentage.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600" b="1" dirty="0"/>
              <a:t>Rising Edge:</a:t>
            </a:r>
          </a:p>
          <a:p>
            <a:pPr lvl="1" eaLnBrk="1" hangingPunct="1"/>
            <a:r>
              <a:rPr lang="en-US" sz="1600" dirty="0"/>
              <a:t>	A 0-to-1 transition of the signal.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 dirty="0"/>
              <a:t>Falling Edge:</a:t>
            </a:r>
          </a:p>
          <a:p>
            <a:pPr lvl="1" eaLnBrk="1" hangingPunct="1"/>
            <a:r>
              <a:rPr lang="en-US" sz="1600" dirty="0"/>
              <a:t>	 A 1-to-0 transition of the signal.</a:t>
            </a:r>
            <a:endParaRPr lang="en-US" dirty="0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47723"/>
              </p:ext>
            </p:extLst>
          </p:nvPr>
        </p:nvGraphicFramePr>
        <p:xfrm>
          <a:off x="4983163" y="5280025"/>
          <a:ext cx="9652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799920" imgH="507960" progId="Equation.3">
                  <p:embed/>
                </p:oleObj>
              </mc:Choice>
              <mc:Fallback>
                <p:oleObj name="Equation" r:id="rId5" imgW="799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5280025"/>
                        <a:ext cx="9652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TextBox 23"/>
          <p:cNvSpPr txBox="1">
            <a:spLocks noChangeArrowheads="1"/>
          </p:cNvSpPr>
          <p:nvPr/>
        </p:nvSpPr>
        <p:spPr bwMode="auto">
          <a:xfrm>
            <a:off x="4724400" y="4876800"/>
            <a:ext cx="16850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Frequency </a:t>
            </a:r>
            <a:r>
              <a:rPr lang="en-US" dirty="0" smtClean="0"/>
              <a:t>(</a:t>
            </a:r>
            <a:r>
              <a:rPr lang="en-US" dirty="0"/>
              <a:t>ƒ</a:t>
            </a:r>
            <a:r>
              <a:rPr lang="en-US" dirty="0" smtClean="0"/>
              <a:t>):</a:t>
            </a:r>
            <a:endParaRPr lang="en-US" dirty="0"/>
          </a:p>
        </p:txBody>
      </p:sp>
      <p:graphicFrame>
        <p:nvGraphicFramePr>
          <p:cNvPr id="22552" name="Object 23"/>
          <p:cNvGraphicFramePr>
            <a:graphicFrameLocks noChangeAspect="1"/>
          </p:cNvGraphicFramePr>
          <p:nvPr/>
        </p:nvGraphicFramePr>
        <p:xfrm>
          <a:off x="7239000" y="5257800"/>
          <a:ext cx="885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748975" imgH="545863" progId="Equation.3">
                  <p:embed/>
                </p:oleObj>
              </mc:Choice>
              <mc:Fallback>
                <p:oleObj name="Equation" r:id="rId7" imgW="748975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257800"/>
                        <a:ext cx="8858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TextBox 23"/>
          <p:cNvSpPr txBox="1">
            <a:spLocks noChangeArrowheads="1"/>
          </p:cNvSpPr>
          <p:nvPr/>
        </p:nvSpPr>
        <p:spPr bwMode="auto">
          <a:xfrm>
            <a:off x="6934200" y="4876800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Duty Cycle (%):</a:t>
            </a:r>
          </a:p>
        </p:txBody>
      </p:sp>
    </p:spTree>
    <p:extLst>
      <p:ext uri="{BB962C8B-B14F-4D97-AF65-F5344CB8AC3E}">
        <p14:creationId xmlns:p14="http://schemas.microsoft.com/office/powerpoint/2010/main" val="26589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Oscilloscope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2800" dirty="0" smtClean="0"/>
              <a:t>The oscilloscope is a piece of electronic test equipment that is used to capture and measure time-varying signals, both analog and digital.</a:t>
            </a:r>
          </a:p>
          <a:p>
            <a:r>
              <a:rPr lang="en-US" sz="2800" dirty="0" smtClean="0"/>
              <a:t>Oscilloscopes</a:t>
            </a:r>
          </a:p>
          <a:p>
            <a:pPr lvl="1"/>
            <a:r>
              <a:rPr lang="en-US" dirty="0" smtClean="0"/>
              <a:t>can be found on the workbench (physical)</a:t>
            </a:r>
          </a:p>
          <a:p>
            <a:pPr lvl="1"/>
            <a:r>
              <a:rPr lang="en-US" dirty="0" smtClean="0"/>
              <a:t>as part of a simulation tool (virtual)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part of virtual instrumentation package on your computer (software)</a:t>
            </a:r>
          </a:p>
          <a:p>
            <a:r>
              <a:rPr lang="en-US" sz="2800" dirty="0" smtClean="0"/>
              <a:t>We will limit our usage to the virtual oscilloscope initially until we are ready to measure actual circuits.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A66DE-F101-4DB6-AD63-11C4EFFC7BD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01600">
          <a:solidFill>
            <a:srgbClr val="FF0000">
              <a:alpha val="50196"/>
            </a:srgbClr>
          </a:solidFill>
          <a:headEnd type="none" w="med" len="med"/>
          <a:tailEnd type="none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 bwMode="auto">
        <a:ln w="12700">
          <a:solidFill>
            <a:srgbClr val="FF0000">
              <a:alpha val="50196"/>
            </a:srgb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6378</TotalTime>
  <Words>1192</Words>
  <Application>Microsoft Office PowerPoint</Application>
  <PresentationFormat>On-screen Show (4:3)</PresentationFormat>
  <Paragraphs>297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PLTW - Master</vt:lpstr>
      <vt:lpstr>PLTW - Master - Theme</vt:lpstr>
      <vt:lpstr>Equation</vt:lpstr>
      <vt:lpstr>PowerPoint Presentation</vt:lpstr>
      <vt:lpstr>Analog &amp; Digital Signals</vt:lpstr>
      <vt:lpstr>Analog and Digital Signals</vt:lpstr>
      <vt:lpstr>Example of Analog Signals</vt:lpstr>
      <vt:lpstr>Parts of an Analog Signal</vt:lpstr>
      <vt:lpstr>Logic Levels</vt:lpstr>
      <vt:lpstr>Example of Digital Signals</vt:lpstr>
      <vt:lpstr>Parts of a Digital Signal</vt:lpstr>
      <vt:lpstr>Oscilloscope</vt:lpstr>
      <vt:lpstr>Virtual Oscilloscope: Multisim</vt:lpstr>
      <vt:lpstr>Example: Digital Signal</vt:lpstr>
      <vt:lpstr>Example: Digital Signal</vt:lpstr>
      <vt:lpstr>Example: Digital Signal</vt:lpstr>
      <vt:lpstr>Period Measurement with Markers</vt:lpstr>
      <vt:lpstr>Markers T1 and T2  can also be used to measure tH &amp; tL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and Digital Signals</dc:title>
  <dc:subject>Digital Electronics - PLTW</dc:subject>
  <dc:creator>DE Revision Team</dc:creator>
  <cp:keywords>Presentation</cp:keywords>
  <cp:lastModifiedBy>Meredith Temples</cp:lastModifiedBy>
  <cp:revision>71</cp:revision>
  <dcterms:created xsi:type="dcterms:W3CDTF">2008-03-24T14:30:01Z</dcterms:created>
  <dcterms:modified xsi:type="dcterms:W3CDTF">2014-09-13T21:00:31Z</dcterms:modified>
</cp:coreProperties>
</file>