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4128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0" r:id="rId4"/>
    <p:sldId id="332" r:id="rId5"/>
    <p:sldId id="295" r:id="rId6"/>
    <p:sldId id="278" r:id="rId7"/>
    <p:sldId id="334" r:id="rId8"/>
    <p:sldId id="299" r:id="rId9"/>
    <p:sldId id="318" r:id="rId10"/>
    <p:sldId id="305" r:id="rId11"/>
    <p:sldId id="321" r:id="rId12"/>
    <p:sldId id="333" r:id="rId13"/>
    <p:sldId id="336" r:id="rId14"/>
    <p:sldId id="296" r:id="rId15"/>
    <p:sldId id="323" r:id="rId16"/>
    <p:sldId id="327" r:id="rId17"/>
    <p:sldId id="324" r:id="rId18"/>
    <p:sldId id="338" r:id="rId19"/>
    <p:sldId id="329" r:id="rId20"/>
    <p:sldId id="288" r:id="rId21"/>
    <p:sldId id="33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FF6600"/>
    <a:srgbClr val="CC00CC"/>
    <a:srgbClr val="FFCC99"/>
    <a:srgbClr val="FFCCCC"/>
    <a:srgbClr val="B2B2B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7" autoAdjust="0"/>
    <p:restoredTop sz="96828" autoAdjust="0"/>
  </p:normalViewPr>
  <p:slideViewPr>
    <p:cSldViewPr snapToGrid="0">
      <p:cViewPr>
        <p:scale>
          <a:sx n="60" d="100"/>
          <a:sy n="60" d="100"/>
        </p:scale>
        <p:origin x="-1651" y="-6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-1854" y="-3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200400" y="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25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</a:t>
            </a:r>
            <a:r>
              <a:rPr lang="en-US" dirty="0" smtClean="0"/>
              <a:t>2009</a:t>
            </a: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3A7D427A-B20E-486E-8953-592FBEBA7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42350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688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0800" y="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Fundamental of Digital Electronics</a:t>
            </a:r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5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709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50">
                <a:cs typeface="+mn-cs"/>
              </a:defRPr>
            </a:lvl1pPr>
          </a:lstStyle>
          <a:p>
            <a:pPr>
              <a:defRPr/>
            </a:pPr>
            <a:fld id="{08C5BF90-F24B-4670-B206-62CCDDD77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642350"/>
            <a:ext cx="4746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3688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10244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78B4AD-C786-4881-BBB5-D4B444DF07F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7894" name="Slide Image Placeholder 1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5" name="Notes Placeholder 1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E3392-6B36-4270-B609-E45EE4D64B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99A9F9-50BE-4B56-9A3E-C11A646768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36F39-06B3-405B-9943-63039EF2F3E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7B638-4C5F-45BF-BFE4-A24FA25A5E9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70D43-E437-44ED-8EDF-37D78C07C81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01CA31-DE5E-4AE0-A716-A3F9602C1F7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A89C6-C80C-4626-9A73-5E359909FA4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7FD9B4-1EEF-4379-8E41-F4966A70F91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35C941-39B6-45E7-B599-4DC54E5EBD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FE1E5-8D12-42AA-A5FB-844AB67A9EC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2530B-C0EE-4AC7-B40E-A943DF0EA4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B8141-4059-44C3-9E9F-A30DB0DD3E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71E46-C1AE-4270-BAAF-C899D48AA0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17D3D-3A05-4EC0-934A-58C241C6521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B9FC9D-1859-4201-B9E6-5554FE8A9F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3332D-29DD-41FB-A99A-D7A88366EC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64AF5-8387-4691-A605-D822B11C3D8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3D3286-14FA-467A-9FFA-BA1A3C3C7C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Component Identification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 Electronics </a:t>
            </a:r>
            <a:r>
              <a:rPr lang="en-US" baseline="30000" dirty="0"/>
              <a:t>TM</a:t>
            </a: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1.1  Foundations and The Board Game Counter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Project Lead The Way, Inc.</a:t>
            </a:r>
            <a:endParaRPr lang="en-US" baseline="30000" dirty="0"/>
          </a:p>
          <a:p>
            <a:pPr>
              <a:defRPr/>
            </a:pPr>
            <a:r>
              <a:rPr lang="en-US" dirty="0"/>
              <a:t>Copyright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E1A58-039F-40BB-B393-F9B6299511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3x3_PLTW_Logo_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514600" y="4876800"/>
            <a:ext cx="419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10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AC54-6BD6-4B8E-BB0A-8D2381177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4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22B0-7A39-46BA-99BE-723CE5CDCA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0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551B9-2379-4F6F-8B6A-4ABDDA044A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2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609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7F225-1EEC-4AD1-833A-02434581C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 flipH="1">
            <a:off x="0" y="2667000"/>
            <a:ext cx="9144000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atin typeface="+mn-lt"/>
              </a:rPr>
              <a:t>Digital Electronics</a:t>
            </a:r>
          </a:p>
        </p:txBody>
      </p:sp>
      <p:pic>
        <p:nvPicPr>
          <p:cNvPr id="11" name="Picture 7" descr="C:\Users\Katie\Desktop\PLTW_M_L_3C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7" y="3484562"/>
            <a:ext cx="57753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44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3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6F60D-FF16-4ED2-841A-35B2274B3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66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369A-10EF-4FA4-92ED-8FC8F8CA1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1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99F30-B55C-4531-948C-2E923BE59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4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644C-B960-4340-835D-38A49E682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7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7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2946-F8BD-478D-AA23-F6EDFF38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7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B5810-09CD-4BA1-8309-DB66D24B01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9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AD43B-6451-45F7-83DC-E2485DC3A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EBB5-3812-4E86-98F2-1408C17AD1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2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0395A-463B-4B55-A1D4-385E842EA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32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9B94-BD6E-4602-9EB9-FD96DB07D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3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FC08-C750-4CAD-B223-1EBD6A4AB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57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20597-B01E-481F-95C0-546ED842C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80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692F-760B-4260-94A6-A5DC98D87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5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6668E-B1DA-4B24-BC22-428F7C8A5B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6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CD7DA-4B77-4284-B48C-A24F9A5B0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8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55F4-A4AE-4DB0-9454-59E3572CDC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7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80470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4F38-7523-4AF8-9072-7F655B238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48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8A648-183B-47A7-9CB9-8B263E7D90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8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F88E-633D-48FE-96A9-2075F4C5A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7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0190C-9890-409B-A0AB-4C4611081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1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3FACB4D-BD4C-433D-8149-19FAAEB7DC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6218238"/>
            <a:ext cx="4746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19" r:id="rId2"/>
    <p:sldLayoutId id="2147485306" r:id="rId3"/>
    <p:sldLayoutId id="2147485320" r:id="rId4"/>
    <p:sldLayoutId id="2147485321" r:id="rId5"/>
    <p:sldLayoutId id="2147485322" r:id="rId6"/>
    <p:sldLayoutId id="2147485307" r:id="rId7"/>
    <p:sldLayoutId id="2147485308" r:id="rId8"/>
    <p:sldLayoutId id="2147485309" r:id="rId9"/>
    <p:sldLayoutId id="2147485323" r:id="rId10"/>
    <p:sldLayoutId id="21474853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47344BDD-AC33-4DE2-95BC-F2C8C82638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11" r:id="rId3"/>
    <p:sldLayoutId id="2147485326" r:id="rId4"/>
    <p:sldLayoutId id="2147485327" r:id="rId5"/>
    <p:sldLayoutId id="2147485328" r:id="rId6"/>
    <p:sldLayoutId id="2147485312" r:id="rId7"/>
    <p:sldLayoutId id="2147485313" r:id="rId8"/>
    <p:sldLayoutId id="2147485314" r:id="rId9"/>
    <p:sldLayoutId id="2147485329" r:id="rId10"/>
    <p:sldLayoutId id="2147485315" r:id="rId11"/>
    <p:sldLayoutId id="2147485316" r:id="rId12"/>
    <p:sldLayoutId id="214748531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71599" y="4343399"/>
            <a:ext cx="6747641" cy="150560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5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Identification: Analog</a:t>
            </a:r>
          </a:p>
          <a:p>
            <a:pPr marL="0" indent="0" algn="ctr">
              <a:buNone/>
            </a:pPr>
            <a:r>
              <a:rPr lang="en-US" sz="29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Resistors and Capacitors</a:t>
            </a:r>
            <a:endParaRPr lang="en-US" sz="29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 txBox="1">
            <a:spLocks/>
          </p:cNvSpPr>
          <p:nvPr/>
        </p:nvSpPr>
        <p:spPr bwMode="auto">
          <a:xfrm>
            <a:off x="68580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2014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Digital Electronics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4"/>
          <p:cNvGrpSpPr>
            <a:grpSpLocks/>
          </p:cNvGrpSpPr>
          <p:nvPr/>
        </p:nvGrpSpPr>
        <p:grpSpPr bwMode="auto">
          <a:xfrm>
            <a:off x="218752" y="5384800"/>
            <a:ext cx="3886200" cy="1254125"/>
            <a:chOff x="4908475" y="1447800"/>
            <a:chExt cx="3886200" cy="1254825"/>
          </a:xfrm>
        </p:grpSpPr>
        <p:sp>
          <p:nvSpPr>
            <p:cNvPr id="49" name="Rectangle 48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" name="Elbow Connector 55"/>
            <p:cNvCxnSpPr>
              <a:stCxn id="52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>
              <a:stCxn id="53" idx="0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>
              <a:stCxn id="54" idx="0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>
              <a:stCxn id="55" idx="0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19201"/>
          </a:xfrm>
        </p:spPr>
        <p:txBody>
          <a:bodyPr/>
          <a:lstStyle/>
          <a:p>
            <a:r>
              <a:rPr lang="en-US" dirty="0" smtClean="0"/>
              <a:t>Resistor Value: Example #3</a:t>
            </a:r>
          </a:p>
        </p:txBody>
      </p:sp>
      <p:sp>
        <p:nvSpPr>
          <p:cNvPr id="24580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267200" cy="137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color bands for a 1.5 K</a:t>
            </a:r>
            <a:r>
              <a:rPr lang="en-US" dirty="0" smtClean="0">
                <a:sym typeface="Symbol" pitchFamily="18" charset="2"/>
              </a:rPr>
              <a:t>   5% resistor.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4D2E9-1226-4142-B947-1016B551A7F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4582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1" name="Elbow Connector 30"/>
            <p:cNvCxnSpPr>
              <a:stCxn id="27" idx="0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32500" y="1447800"/>
            <a:ext cx="182563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68787" y="2723634"/>
            <a:ext cx="17844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Brown</a:t>
            </a:r>
            <a:endParaRPr lang="en-US" sz="4400" dirty="0"/>
          </a:p>
        </p:txBody>
      </p:sp>
      <p:sp>
        <p:nvSpPr>
          <p:cNvPr id="39" name="Rectangle 38"/>
          <p:cNvSpPr/>
          <p:nvPr/>
        </p:nvSpPr>
        <p:spPr>
          <a:xfrm>
            <a:off x="1107249" y="4307988"/>
            <a:ext cx="12202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Red</a:t>
            </a:r>
            <a:endParaRPr lang="en-US" sz="4400" dirty="0"/>
          </a:p>
        </p:txBody>
      </p:sp>
      <p:sp>
        <p:nvSpPr>
          <p:cNvPr id="42" name="Rectangle 41"/>
          <p:cNvSpPr/>
          <p:nvPr/>
        </p:nvSpPr>
        <p:spPr>
          <a:xfrm>
            <a:off x="1065231" y="3523734"/>
            <a:ext cx="1754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Green</a:t>
            </a:r>
            <a:endParaRPr lang="en-US" sz="4400" dirty="0"/>
          </a:p>
        </p:txBody>
      </p:sp>
      <p:sp>
        <p:nvSpPr>
          <p:cNvPr id="43" name="Rectangle 42"/>
          <p:cNvSpPr/>
          <p:nvPr/>
        </p:nvSpPr>
        <p:spPr>
          <a:xfrm>
            <a:off x="2803202" y="5384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679252" y="5384800"/>
            <a:ext cx="182562" cy="5334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979289" y="5384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79214" y="5384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2" grpId="0"/>
      <p:bldP spid="43" grpId="0" animBg="1"/>
      <p:bldP spid="44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8314"/>
          </a:xfrm>
        </p:spPr>
        <p:txBody>
          <a:bodyPr/>
          <a:lstStyle/>
          <a:p>
            <a:r>
              <a:rPr lang="en-US" dirty="0" smtClean="0"/>
              <a:t>Measured Value</a:t>
            </a:r>
          </a:p>
        </p:txBody>
      </p:sp>
      <p:sp>
        <p:nvSpPr>
          <p:cNvPr id="25603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2590800" cy="3048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Using a Digital Multi-Meter (DMM) to measure resistance.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8262F-7197-4723-8974-DE62EBD8669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1371600"/>
            <a:ext cx="5538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0086"/>
          </a:xfrm>
        </p:spPr>
        <p:txBody>
          <a:bodyPr/>
          <a:lstStyle/>
          <a:p>
            <a:r>
              <a:rPr lang="en-US" dirty="0" smtClean="0"/>
              <a:t>Capacitors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181600"/>
          </a:xfrm>
        </p:spPr>
        <p:txBody>
          <a:bodyPr/>
          <a:lstStyle/>
          <a:p>
            <a:r>
              <a:rPr lang="en-US" dirty="0" smtClean="0"/>
              <a:t>A capacitor is an electronic component that can be used to store an electrical charge. </a:t>
            </a:r>
          </a:p>
          <a:p>
            <a:r>
              <a:rPr lang="en-US" dirty="0" smtClean="0"/>
              <a:t>Capacitors are often used in electronic circuits as temporary energy-storage devices.</a:t>
            </a:r>
          </a:p>
          <a:p>
            <a:r>
              <a:rPr lang="en-US" dirty="0" smtClean="0"/>
              <a:t>Capacitance is measured in units of farads (F</a:t>
            </a:r>
            <a:r>
              <a:rPr lang="en-US" dirty="0" smtClean="0">
                <a:sym typeface="Symbol" pitchFamily="18" charset="2"/>
              </a:rPr>
              <a:t>) and named after </a:t>
            </a:r>
            <a:r>
              <a:rPr lang="en-US" dirty="0" smtClean="0"/>
              <a:t>Michael Faraday, a British chemist and physicist who contributed significantly to the study of electromagnetism.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7FEEC-8981-4726-966F-04C05E5576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"/>
            <a:ext cx="2133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22637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000" dirty="0" smtClean="0"/>
              <a:t>Capacitors: Types and Package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CFC4A-0917-460C-BC17-582F2AFB0B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2" name="Text Box 43"/>
          <p:cNvSpPr txBox="1">
            <a:spLocks noChangeArrowheads="1"/>
          </p:cNvSpPr>
          <p:nvPr/>
        </p:nvSpPr>
        <p:spPr bwMode="auto">
          <a:xfrm>
            <a:off x="5253038" y="4038600"/>
            <a:ext cx="2532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Electrolytic Capacitors </a:t>
            </a:r>
          </a:p>
        </p:txBody>
      </p:sp>
      <p:sp>
        <p:nvSpPr>
          <p:cNvPr id="27653" name="Text Box 36"/>
          <p:cNvSpPr txBox="1">
            <a:spLocks noChangeArrowheads="1"/>
          </p:cNvSpPr>
          <p:nvPr/>
        </p:nvSpPr>
        <p:spPr bwMode="auto">
          <a:xfrm>
            <a:off x="5408613" y="1295400"/>
            <a:ext cx="2211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Mylar / Tantalum</a:t>
            </a:r>
          </a:p>
          <a:p>
            <a:pPr algn="ctr" eaLnBrk="1" hangingPunct="1"/>
            <a:r>
              <a:rPr lang="en-US" dirty="0"/>
              <a:t>Monolithic Ceramic </a:t>
            </a:r>
          </a:p>
        </p:txBody>
      </p:sp>
      <p:sp>
        <p:nvSpPr>
          <p:cNvPr id="27654" name="Text Box 31"/>
          <p:cNvSpPr txBox="1">
            <a:spLocks noChangeArrowheads="1"/>
          </p:cNvSpPr>
          <p:nvPr/>
        </p:nvSpPr>
        <p:spPr bwMode="auto">
          <a:xfrm>
            <a:off x="1012825" y="4003675"/>
            <a:ext cx="2743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Electrolytic Capacitors </a:t>
            </a:r>
          </a:p>
        </p:txBody>
      </p:sp>
      <p:pic>
        <p:nvPicPr>
          <p:cNvPr id="2765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897063"/>
            <a:ext cx="2743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97063"/>
            <a:ext cx="27432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4371975"/>
            <a:ext cx="2743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71975"/>
            <a:ext cx="2743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093913"/>
            <a:ext cx="790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93913"/>
            <a:ext cx="790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67250"/>
            <a:ext cx="723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667250"/>
            <a:ext cx="723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Rectangle 34"/>
          <p:cNvSpPr>
            <a:spLocks noChangeArrowheads="1"/>
          </p:cNvSpPr>
          <p:nvPr/>
        </p:nvSpPr>
        <p:spPr bwMode="auto">
          <a:xfrm>
            <a:off x="990600" y="1535113"/>
            <a:ext cx="2787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Ceramic Disc Capacitors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644650" y="6073775"/>
            <a:ext cx="1479550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Radial Lead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856288" y="6096000"/>
            <a:ext cx="1325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Axial Lead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4000" dirty="0" smtClean="0"/>
              <a:t>Capacitors: Types and Package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48E66-128C-45C8-BB82-EB68F5D2E0E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8676" name="Text Box 36"/>
          <p:cNvSpPr txBox="1">
            <a:spLocks noChangeArrowheads="1"/>
          </p:cNvSpPr>
          <p:nvPr/>
        </p:nvSpPr>
        <p:spPr bwMode="auto">
          <a:xfrm>
            <a:off x="5538788" y="1535113"/>
            <a:ext cx="200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 Size Comparison</a:t>
            </a:r>
          </a:p>
        </p:txBody>
      </p:sp>
      <p:sp>
        <p:nvSpPr>
          <p:cNvPr id="28677" name="Text Box 31"/>
          <p:cNvSpPr txBox="1">
            <a:spLocks noChangeArrowheads="1"/>
          </p:cNvSpPr>
          <p:nvPr/>
        </p:nvSpPr>
        <p:spPr bwMode="auto">
          <a:xfrm>
            <a:off x="974725" y="4011613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Surface Mount </a:t>
            </a:r>
          </a:p>
          <a:p>
            <a:pPr algn="ctr" eaLnBrk="1" hangingPunct="1"/>
            <a:r>
              <a:rPr lang="en-US" dirty="0"/>
              <a:t>Ceramic Capacitors 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76775"/>
            <a:ext cx="7905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35188"/>
            <a:ext cx="723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34"/>
          <p:cNvSpPr>
            <a:spLocks noChangeArrowheads="1"/>
          </p:cNvSpPr>
          <p:nvPr/>
        </p:nvSpPr>
        <p:spPr bwMode="auto">
          <a:xfrm>
            <a:off x="1203325" y="1420813"/>
            <a:ext cx="2287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Surface Mount </a:t>
            </a:r>
          </a:p>
          <a:p>
            <a:pPr algn="ctr"/>
            <a:r>
              <a:rPr lang="en-US" dirty="0"/>
              <a:t>Tantalum Capacitors</a:t>
            </a:r>
          </a:p>
        </p:txBody>
      </p:sp>
      <p:pic>
        <p:nvPicPr>
          <p:cNvPr id="28681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21034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81538"/>
            <a:ext cx="21034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209800"/>
            <a:ext cx="475138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3048000" y="4724400"/>
            <a:ext cx="3505200" cy="1038225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3505200"/>
            <a:ext cx="3505200" cy="914400"/>
          </a:xfrm>
          <a:prstGeom prst="straightConnector1">
            <a:avLst/>
          </a:prstGeom>
          <a:ln w="1905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How To Read A Capacitor’s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C5DAC-5B7E-4AEF-9660-242D992BAD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7400"/>
            <a:ext cx="45799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62400"/>
            <a:ext cx="4584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2628900" y="13716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Electrolytic Capacitors </a:t>
            </a:r>
          </a:p>
        </p:txBody>
      </p:sp>
      <p:sp>
        <p:nvSpPr>
          <p:cNvPr id="29703" name="Oval 76"/>
          <p:cNvSpPr>
            <a:spLocks noChangeArrowheads="1"/>
          </p:cNvSpPr>
          <p:nvPr/>
        </p:nvSpPr>
        <p:spPr bwMode="auto">
          <a:xfrm>
            <a:off x="5562600" y="2743200"/>
            <a:ext cx="1165225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4" name="Text Box 83"/>
          <p:cNvSpPr txBox="1">
            <a:spLocks noChangeArrowheads="1"/>
          </p:cNvSpPr>
          <p:nvPr/>
        </p:nvSpPr>
        <p:spPr bwMode="auto">
          <a:xfrm>
            <a:off x="762000" y="1981200"/>
            <a:ext cx="2717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10 </a:t>
            </a:r>
            <a:r>
              <a:rPr lang="en-US" sz="3200" b="1" dirty="0">
                <a:sym typeface="Symbol" pitchFamily="18" charset="2"/>
              </a:rPr>
              <a:t></a:t>
            </a:r>
            <a:r>
              <a:rPr lang="en-US" sz="3200" b="1" dirty="0"/>
              <a:t>F +-20%</a:t>
            </a:r>
            <a:endParaRPr lang="en-US" sz="3200" b="1" dirty="0">
              <a:sym typeface="Symbol" pitchFamily="18" charset="2"/>
            </a:endParaRPr>
          </a:p>
        </p:txBody>
      </p:sp>
      <p:cxnSp>
        <p:nvCxnSpPr>
          <p:cNvPr id="29705" name="AutoShape 87"/>
          <p:cNvCxnSpPr>
            <a:cxnSpLocks noChangeShapeType="1"/>
            <a:stCxn id="29704" idx="2"/>
            <a:endCxn id="29703" idx="2"/>
          </p:cNvCxnSpPr>
          <p:nvPr/>
        </p:nvCxnSpPr>
        <p:spPr bwMode="auto">
          <a:xfrm>
            <a:off x="2120900" y="2565975"/>
            <a:ext cx="3441700" cy="443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Oval 76"/>
          <p:cNvSpPr>
            <a:spLocks noChangeArrowheads="1"/>
          </p:cNvSpPr>
          <p:nvPr/>
        </p:nvSpPr>
        <p:spPr bwMode="auto">
          <a:xfrm>
            <a:off x="4648200" y="4495800"/>
            <a:ext cx="15240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707" name="Text Box 83"/>
          <p:cNvSpPr txBox="1">
            <a:spLocks noChangeArrowheads="1"/>
          </p:cNvSpPr>
          <p:nvPr/>
        </p:nvSpPr>
        <p:spPr bwMode="auto">
          <a:xfrm>
            <a:off x="796925" y="3911600"/>
            <a:ext cx="2886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0.47 </a:t>
            </a:r>
            <a:r>
              <a:rPr lang="en-US" sz="3200" b="1" dirty="0">
                <a:sym typeface="Symbol" pitchFamily="18" charset="2"/>
              </a:rPr>
              <a:t></a:t>
            </a:r>
            <a:r>
              <a:rPr lang="en-US" sz="3200" b="1" dirty="0"/>
              <a:t>F+-20%</a:t>
            </a:r>
            <a:endParaRPr lang="en-US" sz="3200" b="1" dirty="0">
              <a:sym typeface="Symbol" pitchFamily="18" charset="2"/>
            </a:endParaRPr>
          </a:p>
        </p:txBody>
      </p:sp>
      <p:cxnSp>
        <p:nvCxnSpPr>
          <p:cNvPr id="29708" name="AutoShape 87"/>
          <p:cNvCxnSpPr>
            <a:cxnSpLocks noChangeShapeType="1"/>
            <a:stCxn id="29707" idx="2"/>
            <a:endCxn id="29706" idx="2"/>
          </p:cNvCxnSpPr>
          <p:nvPr/>
        </p:nvCxnSpPr>
        <p:spPr bwMode="auto">
          <a:xfrm>
            <a:off x="2239963" y="4496375"/>
            <a:ext cx="2408237" cy="3423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How To Read A Capacitor’s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F4854-B7DF-4CAA-8342-8DFFD02B25B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3581400" y="19716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4</a:t>
            </a:r>
          </a:p>
        </p:txBody>
      </p:sp>
      <p:grpSp>
        <p:nvGrpSpPr>
          <p:cNvPr id="30725" name="Group 10"/>
          <p:cNvGrpSpPr>
            <a:grpSpLocks/>
          </p:cNvGrpSpPr>
          <p:nvPr/>
        </p:nvGrpSpPr>
        <p:grpSpPr bwMode="auto">
          <a:xfrm>
            <a:off x="1676400" y="4267200"/>
            <a:ext cx="1524000" cy="609600"/>
            <a:chOff x="870" y="1614"/>
            <a:chExt cx="960" cy="384"/>
          </a:xfrm>
        </p:grpSpPr>
        <p:sp>
          <p:nvSpPr>
            <p:cNvPr id="30809" name="Text Box 11"/>
            <p:cNvSpPr txBox="1">
              <a:spLocks noChangeArrowheads="1"/>
            </p:cNvSpPr>
            <p:nvPr/>
          </p:nvSpPr>
          <p:spPr bwMode="auto">
            <a:xfrm>
              <a:off x="918" y="1632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First Digit</a:t>
              </a:r>
            </a:p>
          </p:txBody>
        </p:sp>
        <p:sp>
          <p:nvSpPr>
            <p:cNvPr id="30810" name="Text Box 12"/>
            <p:cNvSpPr txBox="1">
              <a:spLocks noChangeArrowheads="1"/>
            </p:cNvSpPr>
            <p:nvPr/>
          </p:nvSpPr>
          <p:spPr bwMode="auto">
            <a:xfrm>
              <a:off x="870" y="1800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First Figure</a:t>
              </a:r>
            </a:p>
          </p:txBody>
        </p:sp>
        <p:sp>
          <p:nvSpPr>
            <p:cNvPr id="30811" name="Line 13"/>
            <p:cNvSpPr>
              <a:spLocks noChangeShapeType="1"/>
            </p:cNvSpPr>
            <p:nvPr/>
          </p:nvSpPr>
          <p:spPr bwMode="auto">
            <a:xfrm>
              <a:off x="1033" y="180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12" name="Rectangle 14"/>
            <p:cNvSpPr>
              <a:spLocks noChangeArrowheads="1"/>
            </p:cNvSpPr>
            <p:nvPr/>
          </p:nvSpPr>
          <p:spPr bwMode="auto">
            <a:xfrm>
              <a:off x="990" y="1614"/>
              <a:ext cx="72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726" name="Group 15"/>
          <p:cNvGrpSpPr>
            <a:grpSpLocks/>
          </p:cNvGrpSpPr>
          <p:nvPr/>
        </p:nvGrpSpPr>
        <p:grpSpPr bwMode="auto">
          <a:xfrm>
            <a:off x="2921000" y="4267200"/>
            <a:ext cx="1524000" cy="609600"/>
            <a:chOff x="870" y="1614"/>
            <a:chExt cx="960" cy="384"/>
          </a:xfrm>
        </p:grpSpPr>
        <p:sp>
          <p:nvSpPr>
            <p:cNvPr id="30805" name="Text Box 16"/>
            <p:cNvSpPr txBox="1">
              <a:spLocks noChangeArrowheads="1"/>
            </p:cNvSpPr>
            <p:nvPr/>
          </p:nvSpPr>
          <p:spPr bwMode="auto">
            <a:xfrm>
              <a:off x="918" y="1632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Second Digit</a:t>
              </a:r>
            </a:p>
          </p:txBody>
        </p:sp>
        <p:sp>
          <p:nvSpPr>
            <p:cNvPr id="30806" name="Text Box 17"/>
            <p:cNvSpPr txBox="1">
              <a:spLocks noChangeArrowheads="1"/>
            </p:cNvSpPr>
            <p:nvPr/>
          </p:nvSpPr>
          <p:spPr bwMode="auto">
            <a:xfrm>
              <a:off x="870" y="1800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Second Figure</a:t>
              </a:r>
            </a:p>
          </p:txBody>
        </p:sp>
        <p:sp>
          <p:nvSpPr>
            <p:cNvPr id="30807" name="Line 18"/>
            <p:cNvSpPr>
              <a:spLocks noChangeShapeType="1"/>
            </p:cNvSpPr>
            <p:nvPr/>
          </p:nvSpPr>
          <p:spPr bwMode="auto">
            <a:xfrm>
              <a:off x="1033" y="180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8" name="Rectangle 19"/>
            <p:cNvSpPr>
              <a:spLocks noChangeArrowheads="1"/>
            </p:cNvSpPr>
            <p:nvPr/>
          </p:nvSpPr>
          <p:spPr bwMode="auto">
            <a:xfrm>
              <a:off x="990" y="1614"/>
              <a:ext cx="72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727" name="Group 20"/>
          <p:cNvGrpSpPr>
            <a:grpSpLocks/>
          </p:cNvGrpSpPr>
          <p:nvPr/>
        </p:nvGrpSpPr>
        <p:grpSpPr bwMode="auto">
          <a:xfrm>
            <a:off x="4165600" y="4267200"/>
            <a:ext cx="1524000" cy="609600"/>
            <a:chOff x="870" y="1614"/>
            <a:chExt cx="960" cy="384"/>
          </a:xfrm>
        </p:grpSpPr>
        <p:sp>
          <p:nvSpPr>
            <p:cNvPr id="30801" name="Text Box 21"/>
            <p:cNvSpPr txBox="1">
              <a:spLocks noChangeArrowheads="1"/>
            </p:cNvSpPr>
            <p:nvPr/>
          </p:nvSpPr>
          <p:spPr bwMode="auto">
            <a:xfrm>
              <a:off x="918" y="1632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Third Digit</a:t>
              </a:r>
            </a:p>
          </p:txBody>
        </p:sp>
        <p:sp>
          <p:nvSpPr>
            <p:cNvPr id="30802" name="Text Box 22"/>
            <p:cNvSpPr txBox="1">
              <a:spLocks noChangeArrowheads="1"/>
            </p:cNvSpPr>
            <p:nvPr/>
          </p:nvSpPr>
          <p:spPr bwMode="auto">
            <a:xfrm>
              <a:off x="870" y="1800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# of Zeros</a:t>
              </a:r>
            </a:p>
          </p:txBody>
        </p:sp>
        <p:sp>
          <p:nvSpPr>
            <p:cNvPr id="30803" name="Line 23"/>
            <p:cNvSpPr>
              <a:spLocks noChangeShapeType="1"/>
            </p:cNvSpPr>
            <p:nvPr/>
          </p:nvSpPr>
          <p:spPr bwMode="auto">
            <a:xfrm>
              <a:off x="1033" y="180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4" name="Rectangle 24"/>
            <p:cNvSpPr>
              <a:spLocks noChangeArrowheads="1"/>
            </p:cNvSpPr>
            <p:nvPr/>
          </p:nvSpPr>
          <p:spPr bwMode="auto">
            <a:xfrm>
              <a:off x="990" y="1614"/>
              <a:ext cx="72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0728" name="Group 25"/>
          <p:cNvGrpSpPr>
            <a:grpSpLocks/>
          </p:cNvGrpSpPr>
          <p:nvPr/>
        </p:nvGrpSpPr>
        <p:grpSpPr bwMode="auto">
          <a:xfrm>
            <a:off x="5410200" y="4267200"/>
            <a:ext cx="1524000" cy="609600"/>
            <a:chOff x="870" y="1614"/>
            <a:chExt cx="960" cy="384"/>
          </a:xfrm>
        </p:grpSpPr>
        <p:sp>
          <p:nvSpPr>
            <p:cNvPr id="30797" name="Text Box 26"/>
            <p:cNvSpPr txBox="1">
              <a:spLocks noChangeArrowheads="1"/>
            </p:cNvSpPr>
            <p:nvPr/>
          </p:nvSpPr>
          <p:spPr bwMode="auto">
            <a:xfrm>
              <a:off x="918" y="1632"/>
              <a:ext cx="8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Fourth Digit</a:t>
              </a:r>
            </a:p>
          </p:txBody>
        </p:sp>
        <p:sp>
          <p:nvSpPr>
            <p:cNvPr id="30798" name="Text Box 27"/>
            <p:cNvSpPr txBox="1">
              <a:spLocks noChangeArrowheads="1"/>
            </p:cNvSpPr>
            <p:nvPr/>
          </p:nvSpPr>
          <p:spPr bwMode="auto">
            <a:xfrm>
              <a:off x="870" y="1800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/>
                <a:t>Tolerance</a:t>
              </a:r>
            </a:p>
          </p:txBody>
        </p:sp>
        <p:sp>
          <p:nvSpPr>
            <p:cNvPr id="30799" name="Line 28"/>
            <p:cNvSpPr>
              <a:spLocks noChangeShapeType="1"/>
            </p:cNvSpPr>
            <p:nvPr/>
          </p:nvSpPr>
          <p:spPr bwMode="auto">
            <a:xfrm>
              <a:off x="1033" y="1800"/>
              <a:ext cx="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00" name="Rectangle 29"/>
            <p:cNvSpPr>
              <a:spLocks noChangeArrowheads="1"/>
            </p:cNvSpPr>
            <p:nvPr/>
          </p:nvSpPr>
          <p:spPr bwMode="auto">
            <a:xfrm>
              <a:off x="990" y="1614"/>
              <a:ext cx="72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0729" name="Text Box 30"/>
          <p:cNvSpPr txBox="1">
            <a:spLocks noChangeArrowheads="1"/>
          </p:cNvSpPr>
          <p:nvPr/>
        </p:nvSpPr>
        <p:spPr bwMode="auto">
          <a:xfrm>
            <a:off x="3962400" y="19716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7</a:t>
            </a:r>
          </a:p>
        </p:txBody>
      </p:sp>
      <p:sp>
        <p:nvSpPr>
          <p:cNvPr id="30730" name="Text Box 31"/>
          <p:cNvSpPr txBox="1">
            <a:spLocks noChangeArrowheads="1"/>
          </p:cNvSpPr>
          <p:nvPr/>
        </p:nvSpPr>
        <p:spPr bwMode="auto">
          <a:xfrm>
            <a:off x="4343400" y="19716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2</a:t>
            </a:r>
          </a:p>
        </p:txBody>
      </p:sp>
      <p:sp>
        <p:nvSpPr>
          <p:cNvPr id="30731" name="Text Box 32"/>
          <p:cNvSpPr txBox="1">
            <a:spLocks noChangeArrowheads="1"/>
          </p:cNvSpPr>
          <p:nvPr/>
        </p:nvSpPr>
        <p:spPr bwMode="auto">
          <a:xfrm>
            <a:off x="4724400" y="197167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K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209800" y="4906963"/>
            <a:ext cx="4240213" cy="584200"/>
            <a:chOff x="1602" y="3091"/>
            <a:chExt cx="2671" cy="368"/>
          </a:xfrm>
        </p:grpSpPr>
        <p:sp>
          <p:nvSpPr>
            <p:cNvPr id="30793" name="Text Box 37"/>
            <p:cNvSpPr txBox="1">
              <a:spLocks noChangeArrowheads="1"/>
            </p:cNvSpPr>
            <p:nvPr/>
          </p:nvSpPr>
          <p:spPr bwMode="auto">
            <a:xfrm>
              <a:off x="1602" y="3091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4</a:t>
              </a:r>
            </a:p>
          </p:txBody>
        </p:sp>
        <p:sp>
          <p:nvSpPr>
            <p:cNvPr id="30794" name="Text Box 38"/>
            <p:cNvSpPr txBox="1">
              <a:spLocks noChangeArrowheads="1"/>
            </p:cNvSpPr>
            <p:nvPr/>
          </p:nvSpPr>
          <p:spPr bwMode="auto">
            <a:xfrm>
              <a:off x="2394" y="3091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7</a:t>
              </a:r>
            </a:p>
          </p:txBody>
        </p:sp>
        <p:sp>
          <p:nvSpPr>
            <p:cNvPr id="30795" name="Text Box 39"/>
            <p:cNvSpPr txBox="1">
              <a:spLocks noChangeArrowheads="1"/>
            </p:cNvSpPr>
            <p:nvPr/>
          </p:nvSpPr>
          <p:spPr bwMode="auto">
            <a:xfrm>
              <a:off x="3119" y="3091"/>
              <a:ext cx="4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00</a:t>
              </a:r>
            </a:p>
          </p:txBody>
        </p:sp>
        <p:sp>
          <p:nvSpPr>
            <p:cNvPr id="30796" name="Text Box 40"/>
            <p:cNvSpPr txBox="1">
              <a:spLocks noChangeArrowheads="1"/>
            </p:cNvSpPr>
            <p:nvPr/>
          </p:nvSpPr>
          <p:spPr bwMode="auto">
            <a:xfrm>
              <a:off x="3972" y="309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K</a:t>
              </a:r>
            </a:p>
          </p:txBody>
        </p:sp>
      </p:grp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2819400" y="55626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/>
              <a:t>4700 pF </a:t>
            </a:r>
            <a:r>
              <a:rPr lang="en-US" sz="3200" b="1" dirty="0">
                <a:sym typeface="Symbol" pitchFamily="18" charset="2"/>
              </a:rPr>
              <a:t>10%</a:t>
            </a:r>
          </a:p>
        </p:txBody>
      </p:sp>
      <p:graphicFrame>
        <p:nvGraphicFramePr>
          <p:cNvPr id="42" name="Group 262"/>
          <p:cNvGraphicFramePr>
            <a:graphicFrameLocks noGrp="1"/>
          </p:cNvGraphicFramePr>
          <p:nvPr/>
        </p:nvGraphicFramePr>
        <p:xfrm>
          <a:off x="6858000" y="1676400"/>
          <a:ext cx="2209800" cy="4203698"/>
        </p:xfrm>
        <a:graphic>
          <a:graphicData uri="http://schemas.openxmlformats.org/drawingml/2006/table">
            <a:tbl>
              <a:tblPr/>
              <a:tblGrid>
                <a:gridCol w="1019908"/>
                <a:gridCol w="1189892"/>
              </a:tblGrid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Tolerance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±0.05%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±0.25%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  or 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+80%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784" name="AutoShape 244"/>
          <p:cNvCxnSpPr>
            <a:cxnSpLocks noChangeShapeType="1"/>
            <a:stCxn id="30724" idx="2"/>
          </p:cNvCxnSpPr>
          <p:nvPr/>
        </p:nvCxnSpPr>
        <p:spPr bwMode="auto">
          <a:xfrm rot="5400000">
            <a:off x="2182019" y="2690019"/>
            <a:ext cx="1833562" cy="1320800"/>
          </a:xfrm>
          <a:prstGeom prst="bentConnector3">
            <a:avLst>
              <a:gd name="adj1" fmla="val 2818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5" name="AutoShape 245"/>
          <p:cNvCxnSpPr>
            <a:cxnSpLocks noChangeShapeType="1"/>
            <a:stCxn id="30729" idx="2"/>
          </p:cNvCxnSpPr>
          <p:nvPr/>
        </p:nvCxnSpPr>
        <p:spPr bwMode="auto">
          <a:xfrm rot="5400000">
            <a:off x="2994819" y="3121819"/>
            <a:ext cx="1833562" cy="457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6" name="AutoShape 246"/>
          <p:cNvCxnSpPr>
            <a:cxnSpLocks noChangeShapeType="1"/>
            <a:stCxn id="30730" idx="2"/>
          </p:cNvCxnSpPr>
          <p:nvPr/>
        </p:nvCxnSpPr>
        <p:spPr bwMode="auto">
          <a:xfrm rot="16200000" flipH="1">
            <a:off x="3807619" y="3147219"/>
            <a:ext cx="1833562" cy="40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87" name="AutoShape 247"/>
          <p:cNvCxnSpPr>
            <a:cxnSpLocks noChangeShapeType="1"/>
            <a:stCxn id="30731" idx="2"/>
          </p:cNvCxnSpPr>
          <p:nvPr/>
        </p:nvCxnSpPr>
        <p:spPr bwMode="auto">
          <a:xfrm rot="16200000" flipH="1">
            <a:off x="4625975" y="2720975"/>
            <a:ext cx="1838325" cy="1254125"/>
          </a:xfrm>
          <a:prstGeom prst="bentConnector3">
            <a:avLst>
              <a:gd name="adj1" fmla="val 3031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7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00200"/>
            <a:ext cx="1806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9" name="Oval 76"/>
          <p:cNvSpPr>
            <a:spLocks noChangeArrowheads="1"/>
          </p:cNvSpPr>
          <p:nvPr/>
        </p:nvSpPr>
        <p:spPr bwMode="auto">
          <a:xfrm>
            <a:off x="396875" y="2362200"/>
            <a:ext cx="1089025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30790" name="AutoShape 87"/>
          <p:cNvCxnSpPr>
            <a:cxnSpLocks noChangeShapeType="1"/>
            <a:stCxn id="30724" idx="1"/>
          </p:cNvCxnSpPr>
          <p:nvPr/>
        </p:nvCxnSpPr>
        <p:spPr bwMode="auto">
          <a:xfrm rot="10800000" flipV="1">
            <a:off x="1428750" y="2201863"/>
            <a:ext cx="2152650" cy="312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91" name="Text Box 31"/>
          <p:cNvSpPr txBox="1">
            <a:spLocks noChangeArrowheads="1"/>
          </p:cNvSpPr>
          <p:nvPr/>
        </p:nvSpPr>
        <p:spPr bwMode="auto">
          <a:xfrm>
            <a:off x="2381250" y="13716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/>
              <a:t>Disc Capacitors </a:t>
            </a:r>
          </a:p>
        </p:txBody>
      </p:sp>
      <p:sp>
        <p:nvSpPr>
          <p:cNvPr id="30792" name="Text Box 31"/>
          <p:cNvSpPr txBox="1">
            <a:spLocks noChangeArrowheads="1"/>
          </p:cNvSpPr>
          <p:nvPr/>
        </p:nvSpPr>
        <p:spPr bwMode="auto">
          <a:xfrm>
            <a:off x="914400" y="6305550"/>
            <a:ext cx="701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/>
              <a:t>Note: Units on Disc Capacitors are always in pico-farads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Capacitor: Example #1</a:t>
            </a:r>
          </a:p>
        </p:txBody>
      </p:sp>
      <p:sp>
        <p:nvSpPr>
          <p:cNvPr id="31747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capacitor shown. 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59" y="3246632"/>
            <a:ext cx="1435735" cy="192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EAAAE-0782-4587-8B27-E80EE928098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8" name="Group 2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682787"/>
              </p:ext>
            </p:extLst>
          </p:nvPr>
        </p:nvGraphicFramePr>
        <p:xfrm>
          <a:off x="5306602" y="1658874"/>
          <a:ext cx="2209800" cy="4203698"/>
        </p:xfrm>
        <a:graphic>
          <a:graphicData uri="http://schemas.openxmlformats.org/drawingml/2006/table">
            <a:tbl>
              <a:tblPr/>
              <a:tblGrid>
                <a:gridCol w="1019908"/>
                <a:gridCol w="1189892"/>
              </a:tblGrid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Tolerance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±0.05%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±0.25%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  or 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+80%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656287" y="35237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93114" y="35205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23504" y="3520587"/>
            <a:ext cx="798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±5%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4287" y="35237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729548" y="4447688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330 pF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±5% 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Capacitor: Example #2</a:t>
            </a:r>
          </a:p>
        </p:txBody>
      </p:sp>
      <p:sp>
        <p:nvSpPr>
          <p:cNvPr id="32771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capacitor shown. 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9" y="3350517"/>
            <a:ext cx="1590641" cy="21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5D49E-476C-4800-8A86-2FCC9344EF7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10" name="Group 2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030925"/>
              </p:ext>
            </p:extLst>
          </p:nvPr>
        </p:nvGraphicFramePr>
        <p:xfrm>
          <a:off x="5306602" y="1658874"/>
          <a:ext cx="2209800" cy="4203698"/>
        </p:xfrm>
        <a:graphic>
          <a:graphicData uri="http://schemas.openxmlformats.org/drawingml/2006/table">
            <a:tbl>
              <a:tblPr/>
              <a:tblGrid>
                <a:gridCol w="1019908"/>
                <a:gridCol w="1189892"/>
              </a:tblGrid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Code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Tolerance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±0.05%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±0.25%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±0.5%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±10%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6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  or NONE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45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±20%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±30%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+30%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6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−10%, +50%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−20%, +80%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491187" y="35237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528014" y="3520588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000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202844" y="3520587"/>
            <a:ext cx="970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/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±10%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99187" y="35237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19446" y="4536588"/>
            <a:ext cx="23567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/>
              <a:t>10000 pF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±10%</a:t>
            </a:r>
            <a:endParaRPr lang="en-US" sz="2400" dirty="0">
              <a:cs typeface="Times New Roma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Common Electronic Components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Displays</a:t>
            </a:r>
          </a:p>
        </p:txBody>
      </p:sp>
      <p:sp>
        <p:nvSpPr>
          <p:cNvPr id="33795" name="Content Placeholder 16"/>
          <p:cNvSpPr>
            <a:spLocks noGrp="1"/>
          </p:cNvSpPr>
          <p:nvPr>
            <p:ph sz="half" idx="2"/>
          </p:nvPr>
        </p:nvSpPr>
        <p:spPr>
          <a:xfrm>
            <a:off x="6781800" y="1417638"/>
            <a:ext cx="1981200" cy="4221162"/>
          </a:xfrm>
        </p:spPr>
        <p:txBody>
          <a:bodyPr/>
          <a:lstStyle/>
          <a:p>
            <a:pPr marL="395288" indent="-395288">
              <a:spcBef>
                <a:spcPct val="0"/>
              </a:spcBef>
              <a:spcAft>
                <a:spcPts val="2400"/>
              </a:spcAft>
              <a:buFontTx/>
              <a:buAutoNum type="arabicParenR"/>
            </a:pPr>
            <a:r>
              <a:rPr lang="en-US" sz="2400" dirty="0" smtClean="0"/>
              <a:t>Seven Segment Display</a:t>
            </a:r>
          </a:p>
          <a:p>
            <a:pPr marL="395288" indent="-395288">
              <a:spcBef>
                <a:spcPct val="0"/>
              </a:spcBef>
              <a:spcAft>
                <a:spcPts val="2400"/>
              </a:spcAft>
              <a:buFontTx/>
              <a:buAutoNum type="arabicParenR"/>
            </a:pPr>
            <a:r>
              <a:rPr lang="en-US" sz="2400" dirty="0" smtClean="0"/>
              <a:t>Light Emitting Diodes (LED)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9E5A0-9E1B-49EA-9566-8733BC71A8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3230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752600" y="2209800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5364163" y="2819400"/>
            <a:ext cx="274637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Component Identification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EE96B-DF2A-4368-AADD-A8543F379D3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88" name="Content Placeholder 2"/>
          <p:cNvSpPr txBox="1">
            <a:spLocks/>
          </p:cNvSpPr>
          <p:nvPr/>
        </p:nvSpPr>
        <p:spPr bwMode="auto">
          <a:xfrm>
            <a:off x="457200" y="12192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800"/>
              </a:spcAft>
            </a:pPr>
            <a:r>
              <a:rPr lang="en-US" sz="3200" dirty="0"/>
              <a:t>This presentation will…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800" dirty="0"/>
              <a:t>Introduce common components used in electronics.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800" dirty="0"/>
              <a:t>Define a resistor and present various resistor types and package styles.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800" dirty="0"/>
              <a:t>Demonstrate how to read a resistor’s nominal value and how to measure its actual value with a Digital Multi-Meter (DMM).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sz="2800" dirty="0"/>
              <a:t>Define a capacitor and present various capacitor types and package styles.</a:t>
            </a:r>
          </a:p>
          <a:p>
            <a:pPr eaLnBrk="1" hangingPunct="1">
              <a:spcAft>
                <a:spcPts val="1200"/>
              </a:spcAft>
              <a:buFontTx/>
              <a:buChar char="•"/>
            </a:pPr>
            <a:r>
              <a:rPr lang="en-US" sz="2800" dirty="0"/>
              <a:t>Demonstrate how to read a capacitor’s nominal value.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9" y="4477239"/>
            <a:ext cx="1857227" cy="18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7" y="1922019"/>
            <a:ext cx="1567242" cy="12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22" y="2852320"/>
            <a:ext cx="1646877" cy="162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Common Electronic Components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Miscellaneous Components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07CA9-79D0-4505-8919-166A533CE9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17811" y="1922019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475038" y="3664780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1755130" y="5889163"/>
            <a:ext cx="274638" cy="2746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3</a:t>
            </a:r>
          </a:p>
        </p:txBody>
      </p:sp>
      <p:sp>
        <p:nvSpPr>
          <p:cNvPr id="11" name="Content Placeholder 16"/>
          <p:cNvSpPr txBox="1">
            <a:spLocks/>
          </p:cNvSpPr>
          <p:nvPr/>
        </p:nvSpPr>
        <p:spPr>
          <a:xfrm>
            <a:off x="5998028" y="1668001"/>
            <a:ext cx="1981200" cy="4221162"/>
          </a:xfrm>
          <a:prstGeom prst="rect">
            <a:avLst/>
          </a:prstGeom>
        </p:spPr>
        <p:txBody>
          <a:bodyPr/>
          <a:lstStyle/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r>
              <a:rPr lang="en-US" sz="2400" kern="0" dirty="0" smtClean="0">
                <a:latin typeface="+mn-lt"/>
                <a:cs typeface="+mn-cs"/>
              </a:rPr>
              <a:t>Fuses</a:t>
            </a:r>
          </a:p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r>
              <a:rPr lang="en-US" sz="2400" kern="0" dirty="0" smtClean="0">
                <a:latin typeface="+mn-lt"/>
                <a:cs typeface="+mn-cs"/>
              </a:rPr>
              <a:t>Diodes</a:t>
            </a:r>
          </a:p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r>
              <a:rPr lang="en-US" sz="2400" dirty="0" smtClean="0"/>
              <a:t>Voltage Regulator</a:t>
            </a:r>
          </a:p>
          <a:p>
            <a:pPr eaLnBrk="0" hangingPunct="0">
              <a:spcAft>
                <a:spcPts val="2400"/>
              </a:spcAft>
              <a:defRPr/>
            </a:pPr>
            <a:endParaRPr lang="en-US" sz="2400" dirty="0" smtClean="0"/>
          </a:p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endParaRPr lang="en-US" sz="2400" dirty="0"/>
          </a:p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endParaRPr lang="en-US" sz="1600" kern="0" dirty="0"/>
          </a:p>
          <a:p>
            <a:pPr marL="395288" indent="-395288" eaLnBrk="0" hangingPunct="0">
              <a:spcAft>
                <a:spcPts val="2400"/>
              </a:spcAft>
              <a:buFontTx/>
              <a:buAutoNum type="arabicParenR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0971"/>
          </a:xfrm>
        </p:spPr>
        <p:txBody>
          <a:bodyPr/>
          <a:lstStyle/>
          <a:p>
            <a:r>
              <a:rPr lang="en-US" dirty="0" smtClean="0"/>
              <a:t>Resistors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/>
          <a:lstStyle/>
          <a:p>
            <a:r>
              <a:rPr lang="en-US" dirty="0" smtClean="0"/>
              <a:t>A resistor is an electronic component that resists the flow of electrical current. </a:t>
            </a:r>
          </a:p>
          <a:p>
            <a:r>
              <a:rPr lang="en-US" dirty="0" smtClean="0"/>
              <a:t>A resistor is typically used to control the amount of current that is flowing in a circuit.</a:t>
            </a:r>
          </a:p>
          <a:p>
            <a:r>
              <a:rPr lang="en-US" dirty="0" smtClean="0"/>
              <a:t>Resistance is measured in units of ohms (</a:t>
            </a:r>
            <a:r>
              <a:rPr lang="en-US" dirty="0" smtClean="0">
                <a:sym typeface="Symbol" pitchFamily="18" charset="2"/>
              </a:rPr>
              <a:t>) and named after George Ohm, whose law (Ohm’s Law) </a:t>
            </a:r>
            <a:r>
              <a:rPr lang="en-US" dirty="0" smtClean="0"/>
              <a:t>defines the fundamental relationship between voltage, current, and resistance.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8D1F0-B636-4029-AA65-4649A396836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133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1475"/>
            <a:ext cx="2209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8314"/>
          </a:xfrm>
        </p:spPr>
        <p:txBody>
          <a:bodyPr/>
          <a:lstStyle/>
          <a:p>
            <a:r>
              <a:rPr lang="en-US" sz="4000" dirty="0" smtClean="0"/>
              <a:t>Resistors: Types and Package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1D238-40C7-469F-B12A-E0E8359CAE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8436" name="Group 44"/>
          <p:cNvGrpSpPr>
            <a:grpSpLocks/>
          </p:cNvGrpSpPr>
          <p:nvPr/>
        </p:nvGrpSpPr>
        <p:grpSpPr bwMode="auto">
          <a:xfrm>
            <a:off x="4633913" y="4038600"/>
            <a:ext cx="3252787" cy="2311400"/>
            <a:chOff x="4634552" y="4038600"/>
            <a:chExt cx="3252719" cy="2311906"/>
          </a:xfrm>
        </p:grpSpPr>
        <p:sp>
          <p:nvSpPr>
            <p:cNvPr id="18453" name="Text Box 43"/>
            <p:cNvSpPr txBox="1">
              <a:spLocks noChangeArrowheads="1"/>
            </p:cNvSpPr>
            <p:nvPr/>
          </p:nvSpPr>
          <p:spPr bwMode="auto">
            <a:xfrm>
              <a:off x="5178742" y="4038600"/>
              <a:ext cx="2686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Surface Mount Resistors</a:t>
              </a:r>
            </a:p>
          </p:txBody>
        </p:sp>
        <p:pic>
          <p:nvPicPr>
            <p:cNvPr id="1845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263" y="4381498"/>
              <a:ext cx="2731008" cy="1969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552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7" name="Group 43"/>
          <p:cNvGrpSpPr>
            <a:grpSpLocks/>
          </p:cNvGrpSpPr>
          <p:nvPr/>
        </p:nvGrpSpPr>
        <p:grpSpPr bwMode="auto">
          <a:xfrm>
            <a:off x="3948113" y="1524000"/>
            <a:ext cx="3944937" cy="2346325"/>
            <a:chOff x="3948752" y="1524000"/>
            <a:chExt cx="3944615" cy="2346959"/>
          </a:xfrm>
        </p:grpSpPr>
        <p:pic>
          <p:nvPicPr>
            <p:cNvPr id="184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752" y="2111692"/>
              <a:ext cx="1133475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1" name="Picture 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167" y="1904999"/>
              <a:ext cx="2743200" cy="1965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2" name="Text Box 36"/>
            <p:cNvSpPr txBox="1">
              <a:spLocks noChangeArrowheads="1"/>
            </p:cNvSpPr>
            <p:nvPr/>
          </p:nvSpPr>
          <p:spPr bwMode="auto">
            <a:xfrm>
              <a:off x="5502592" y="1524000"/>
              <a:ext cx="2039687" cy="661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Variable Resistors</a:t>
              </a:r>
            </a:p>
            <a:p>
              <a:pPr algn="ctr" eaLnBrk="1" hangingPunct="1">
                <a:spcBef>
                  <a:spcPts val="600"/>
                </a:spcBef>
              </a:pPr>
              <a:r>
                <a:rPr lang="en-US" sz="1400" dirty="0"/>
                <a:t>(potentiometer)</a:t>
              </a:r>
            </a:p>
          </p:txBody>
        </p:sp>
      </p:grpSp>
      <p:grpSp>
        <p:nvGrpSpPr>
          <p:cNvPr id="18438" name="Group 41"/>
          <p:cNvGrpSpPr>
            <a:grpSpLocks/>
          </p:cNvGrpSpPr>
          <p:nvPr/>
        </p:nvGrpSpPr>
        <p:grpSpPr bwMode="auto">
          <a:xfrm>
            <a:off x="485775" y="4003675"/>
            <a:ext cx="3286125" cy="2339975"/>
            <a:chOff x="485775" y="4003344"/>
            <a:chExt cx="3286125" cy="2341066"/>
          </a:xfrm>
        </p:grpSpPr>
        <p:sp>
          <p:nvSpPr>
            <p:cNvPr id="18445" name="Text Box 31"/>
            <p:cNvSpPr txBox="1">
              <a:spLocks noChangeArrowheads="1"/>
            </p:cNvSpPr>
            <p:nvPr/>
          </p:nvSpPr>
          <p:spPr bwMode="auto">
            <a:xfrm>
              <a:off x="1028700" y="4003344"/>
              <a:ext cx="2743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Carbon Film Resistors</a:t>
              </a:r>
            </a:p>
          </p:txBody>
        </p:sp>
        <p:pic>
          <p:nvPicPr>
            <p:cNvPr id="184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4584952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7" name="Group 39"/>
            <p:cNvGrpSpPr>
              <a:grpSpLocks/>
            </p:cNvGrpSpPr>
            <p:nvPr/>
          </p:nvGrpSpPr>
          <p:grpSpPr bwMode="auto">
            <a:xfrm>
              <a:off x="1028700" y="4387594"/>
              <a:ext cx="2743200" cy="1956816"/>
              <a:chOff x="990600" y="4387594"/>
              <a:chExt cx="2743200" cy="1956816"/>
            </a:xfrm>
          </p:grpSpPr>
          <p:pic>
            <p:nvPicPr>
              <p:cNvPr id="1844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4387594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9" name="Rectangle 37"/>
              <p:cNvSpPr>
                <a:spLocks noChangeArrowheads="1"/>
              </p:cNvSpPr>
              <p:nvPr/>
            </p:nvSpPr>
            <p:spPr bwMode="auto">
              <a:xfrm>
                <a:off x="2702749" y="5257800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5 Bands</a:t>
                </a:r>
              </a:p>
            </p:txBody>
          </p:sp>
        </p:grpSp>
      </p:grpSp>
      <p:grpSp>
        <p:nvGrpSpPr>
          <p:cNvPr id="18439" name="Group 42"/>
          <p:cNvGrpSpPr>
            <a:grpSpLocks/>
          </p:cNvGrpSpPr>
          <p:nvPr/>
        </p:nvGrpSpPr>
        <p:grpSpPr bwMode="auto">
          <a:xfrm>
            <a:off x="485775" y="1524000"/>
            <a:ext cx="3324225" cy="2343150"/>
            <a:chOff x="485775" y="1524000"/>
            <a:chExt cx="3324225" cy="2342387"/>
          </a:xfrm>
        </p:grpSpPr>
        <p:sp>
          <p:nvSpPr>
            <p:cNvPr id="18440" name="Text Box 29"/>
            <p:cNvSpPr txBox="1">
              <a:spLocks noChangeArrowheads="1"/>
            </p:cNvSpPr>
            <p:nvPr/>
          </p:nvSpPr>
          <p:spPr bwMode="auto">
            <a:xfrm>
              <a:off x="990600" y="15240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Carbon Film Resistors</a:t>
              </a:r>
            </a:p>
          </p:txBody>
        </p:sp>
        <p:pic>
          <p:nvPicPr>
            <p:cNvPr id="1844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" y="2106929"/>
              <a:ext cx="5048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42" name="Group 40"/>
            <p:cNvGrpSpPr>
              <a:grpSpLocks/>
            </p:cNvGrpSpPr>
            <p:nvPr/>
          </p:nvGrpSpPr>
          <p:grpSpPr bwMode="auto">
            <a:xfrm>
              <a:off x="1022123" y="1909571"/>
              <a:ext cx="2756355" cy="1956816"/>
              <a:chOff x="990600" y="1909571"/>
              <a:chExt cx="2756355" cy="1956816"/>
            </a:xfrm>
          </p:grpSpPr>
          <p:pic>
            <p:nvPicPr>
              <p:cNvPr id="1844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1909571"/>
                <a:ext cx="2731008" cy="195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4" name="Rectangle 38"/>
              <p:cNvSpPr>
                <a:spLocks noChangeArrowheads="1"/>
              </p:cNvSpPr>
              <p:nvPr/>
            </p:nvSpPr>
            <p:spPr bwMode="auto">
              <a:xfrm>
                <a:off x="2715904" y="2754868"/>
                <a:ext cx="10310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4 Bands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Resistors: Size Comparison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103EC-D1DE-46B0-898A-6CB171BEE1B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946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3875"/>
            <a:ext cx="82296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8314"/>
          </a:xfrm>
        </p:spPr>
        <p:txBody>
          <a:bodyPr/>
          <a:lstStyle/>
          <a:p>
            <a:r>
              <a:rPr lang="en-US" dirty="0" smtClean="0"/>
              <a:t>Determining A Resistor’s Value</a:t>
            </a:r>
          </a:p>
        </p:txBody>
      </p:sp>
      <p:sp>
        <p:nvSpPr>
          <p:cNvPr id="20483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3"/>
          </a:xfrm>
        </p:spPr>
        <p:txBody>
          <a:bodyPr/>
          <a:lstStyle/>
          <a:p>
            <a:r>
              <a:rPr lang="en-US" dirty="0" smtClean="0"/>
              <a:t>Color Code</a:t>
            </a:r>
          </a:p>
        </p:txBody>
      </p:sp>
      <p:sp>
        <p:nvSpPr>
          <p:cNvPr id="20484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011363"/>
            <a:ext cx="4040188" cy="2397125"/>
          </a:xfrm>
        </p:spPr>
        <p:txBody>
          <a:bodyPr/>
          <a:lstStyle/>
          <a:p>
            <a:r>
              <a:rPr lang="en-US" dirty="0" smtClean="0"/>
              <a:t>Resistors are labeled with color bands that specify the resistor’s nominal value.</a:t>
            </a:r>
          </a:p>
          <a:p>
            <a:r>
              <a:rPr lang="en-US" dirty="0" smtClean="0"/>
              <a:t>The nominal value is the resistor’s face value. </a:t>
            </a:r>
          </a:p>
        </p:txBody>
      </p:sp>
      <p:sp>
        <p:nvSpPr>
          <p:cNvPr id="2048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3"/>
          </a:xfrm>
        </p:spPr>
        <p:txBody>
          <a:bodyPr/>
          <a:lstStyle/>
          <a:p>
            <a:r>
              <a:rPr lang="en-US" dirty="0" smtClean="0"/>
              <a:t>Measured Value</a:t>
            </a:r>
          </a:p>
        </p:txBody>
      </p:sp>
      <p:sp>
        <p:nvSpPr>
          <p:cNvPr id="20486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011363"/>
            <a:ext cx="4041775" cy="1711325"/>
          </a:xfrm>
        </p:spPr>
        <p:txBody>
          <a:bodyPr/>
          <a:lstStyle/>
          <a:p>
            <a:r>
              <a:rPr lang="en-US" dirty="0" smtClean="0"/>
              <a:t>A Digital </a:t>
            </a:r>
            <a:r>
              <a:rPr lang="en-US" dirty="0" err="1"/>
              <a:t>M</a:t>
            </a:r>
            <a:r>
              <a:rPr lang="en-US" dirty="0" err="1" smtClean="0"/>
              <a:t>ultimeter</a:t>
            </a:r>
            <a:r>
              <a:rPr lang="en-US" dirty="0" smtClean="0"/>
              <a:t> DMM can be used to measure the resistor’s actual resistance value.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970FB-2076-447F-98A4-5E1820AADB6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906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27450"/>
            <a:ext cx="1600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0086"/>
          </a:xfrm>
        </p:spPr>
        <p:txBody>
          <a:bodyPr/>
          <a:lstStyle/>
          <a:p>
            <a:r>
              <a:rPr lang="en-US" dirty="0" smtClean="0"/>
              <a:t>How To Read A Resistor’s Value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92B28-20D6-42E4-97E4-C73F1F2270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114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9" name="Group 22"/>
          <p:cNvGrpSpPr>
            <a:grpSpLocks/>
          </p:cNvGrpSpPr>
          <p:nvPr/>
        </p:nvGrpSpPr>
        <p:grpSpPr bwMode="auto">
          <a:xfrm>
            <a:off x="4070350" y="1524000"/>
            <a:ext cx="3886200" cy="1254125"/>
            <a:chOff x="3765475" y="1524000"/>
            <a:chExt cx="3886200" cy="1254825"/>
          </a:xfrm>
        </p:grpSpPr>
        <p:sp>
          <p:nvSpPr>
            <p:cNvPr id="7" name="Rectangle 6"/>
            <p:cNvSpPr/>
            <p:nvPr/>
          </p:nvSpPr>
          <p:spPr bwMode="auto">
            <a:xfrm>
              <a:off x="3765475" y="17527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4743375" y="15240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38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00538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1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05525" y="24738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4" name="Elbow Connector 13"/>
            <p:cNvCxnSpPr>
              <a:stCxn id="10" idx="0"/>
              <a:endCxn id="19" idx="2"/>
            </p:cNvCxnSpPr>
            <p:nvPr/>
          </p:nvCxnSpPr>
          <p:spPr>
            <a:xfrm rot="5400000" flipH="1" flipV="1">
              <a:off x="4494021" y="1983202"/>
              <a:ext cx="416157" cy="5651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0"/>
              <a:endCxn id="20" idx="2"/>
            </p:cNvCxnSpPr>
            <p:nvPr/>
          </p:nvCxnSpPr>
          <p:spPr>
            <a:xfrm rot="16200000" flipV="1">
              <a:off x="5073459" y="22657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0"/>
              <a:endCxn id="21" idx="2"/>
            </p:cNvCxnSpPr>
            <p:nvPr/>
          </p:nvCxnSpPr>
          <p:spPr>
            <a:xfrm rot="16200000" flipV="1">
              <a:off x="5668771" y="19705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3" idx="0"/>
              <a:endCxn id="18" idx="2"/>
            </p:cNvCxnSpPr>
            <p:nvPr/>
          </p:nvCxnSpPr>
          <p:spPr>
            <a:xfrm rot="16200000" flipV="1">
              <a:off x="6537928" y="1925258"/>
              <a:ext cx="416157" cy="68103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618288" y="15240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97475" y="15240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94338" y="15240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794375" y="15240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2625725"/>
            <a:ext cx="2192583" cy="338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Rectangle 21"/>
          <p:cNvSpPr>
            <a:spLocks noChangeArrowheads="1"/>
          </p:cNvSpPr>
          <p:nvPr/>
        </p:nvSpPr>
        <p:spPr bwMode="auto">
          <a:xfrm>
            <a:off x="461963" y="1524000"/>
            <a:ext cx="3424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Resistor Color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0086"/>
          </a:xfrm>
        </p:spPr>
        <p:txBody>
          <a:bodyPr/>
          <a:lstStyle/>
          <a:p>
            <a:r>
              <a:rPr lang="en-US" dirty="0" smtClean="0"/>
              <a:t>Resistor Value: Example #1</a:t>
            </a:r>
          </a:p>
        </p:txBody>
      </p:sp>
      <p:sp>
        <p:nvSpPr>
          <p:cNvPr id="22532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DD85B-95C9-481C-88D7-9282A73F9F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2534" name="Group 44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91138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4788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663300"/>
          </a:solidFill>
          <a:ln w="9525">
            <a:solidFill>
              <a:srgbClr val="6633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8787" y="352373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663300"/>
                </a:solidFill>
              </a:rPr>
              <a:t>1</a:t>
            </a:r>
            <a:endParaRPr lang="en-US" sz="4400" dirty="0">
              <a:solidFill>
                <a:srgbClr val="6633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89487" y="352373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0</a:t>
            </a:r>
            <a:endParaRPr lang="en-US" sz="4400" dirty="0"/>
          </a:p>
        </p:txBody>
      </p:sp>
      <p:sp>
        <p:nvSpPr>
          <p:cNvPr id="39" name="Rectangle 38"/>
          <p:cNvSpPr/>
          <p:nvPr/>
        </p:nvSpPr>
        <p:spPr>
          <a:xfrm>
            <a:off x="2105614" y="3520588"/>
            <a:ext cx="166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X 100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00586" y="4476234"/>
            <a:ext cx="20313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1000 </a:t>
            </a:r>
            <a:r>
              <a:rPr lang="el-GR" sz="4400" dirty="0" smtClean="0"/>
              <a:t>Ω</a:t>
            </a:r>
            <a:endParaRPr lang="en-US" sz="4400" dirty="0"/>
          </a:p>
        </p:txBody>
      </p:sp>
      <p:sp>
        <p:nvSpPr>
          <p:cNvPr id="41" name="Rectangle 40"/>
          <p:cNvSpPr/>
          <p:nvPr/>
        </p:nvSpPr>
        <p:spPr>
          <a:xfrm>
            <a:off x="1792686" y="5416034"/>
            <a:ext cx="1370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1 k</a:t>
            </a:r>
            <a:r>
              <a:rPr lang="el-GR" sz="4400" dirty="0" smtClean="0"/>
              <a:t>Ω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5213"/>
            <a:ext cx="4038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Resistor Value: Example #2</a:t>
            </a:r>
          </a:p>
        </p:txBody>
      </p:sp>
      <p:sp>
        <p:nvSpPr>
          <p:cNvPr id="23556" name="Content Placeholder 3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Example:</a:t>
            </a:r>
          </a:p>
          <a:p>
            <a:pPr marL="400050" lvl="1" indent="0">
              <a:buFontTx/>
              <a:buNone/>
            </a:pPr>
            <a:r>
              <a:rPr lang="en-US" dirty="0" smtClean="0"/>
              <a:t>Determine the nominal value for the resistor shown.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33FB-DD06-4C85-A657-C4C14911587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3558" name="Group 43"/>
          <p:cNvGrpSpPr>
            <a:grpSpLocks/>
          </p:cNvGrpSpPr>
          <p:nvPr/>
        </p:nvGrpSpPr>
        <p:grpSpPr bwMode="auto">
          <a:xfrm>
            <a:off x="4908550" y="1447800"/>
            <a:ext cx="3886200" cy="1254125"/>
            <a:chOff x="4908475" y="1447800"/>
            <a:chExt cx="3886200" cy="1254825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08475" y="1676528"/>
              <a:ext cx="3886200" cy="7624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solidFill>
              <a:srgbClr val="FFCC99"/>
            </a:solidFill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5886375" y="1447800"/>
              <a:ext cx="1981200" cy="533698"/>
            </a:xfrm>
            <a:prstGeom prst="roundRect">
              <a:avLst/>
            </a:prstGeom>
            <a:noFill/>
            <a:ln w="12700">
              <a:solidFill>
                <a:srgbClr val="FFCC66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43538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341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48525" y="2397655"/>
              <a:ext cx="762000" cy="304970"/>
            </a:xfrm>
            <a:prstGeom prst="rect">
              <a:avLst/>
            </a:prstGeom>
            <a:ln w="12700">
              <a:noFill/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1" name="Elbow Connector 30"/>
            <p:cNvCxnSpPr>
              <a:stCxn id="27" idx="0"/>
              <a:endCxn id="36" idx="2"/>
            </p:cNvCxnSpPr>
            <p:nvPr/>
          </p:nvCxnSpPr>
          <p:spPr>
            <a:xfrm rot="5400000" flipH="1" flipV="1">
              <a:off x="5636228" y="1907795"/>
              <a:ext cx="416157" cy="56356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lbow Connector 31"/>
            <p:cNvCxnSpPr>
              <a:stCxn id="28" idx="0"/>
              <a:endCxn id="37" idx="2"/>
            </p:cNvCxnSpPr>
            <p:nvPr/>
          </p:nvCxnSpPr>
          <p:spPr>
            <a:xfrm rot="5400000" flipH="1" flipV="1">
              <a:off x="6216459" y="2189577"/>
              <a:ext cx="416157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>
              <a:stCxn id="29" idx="0"/>
              <a:endCxn id="38" idx="2"/>
            </p:cNvCxnSpPr>
            <p:nvPr/>
          </p:nvCxnSpPr>
          <p:spPr>
            <a:xfrm rot="16200000" flipV="1">
              <a:off x="6811771" y="1894302"/>
              <a:ext cx="416157" cy="59055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0" idx="0"/>
              <a:endCxn id="35" idx="2"/>
            </p:cNvCxnSpPr>
            <p:nvPr/>
          </p:nvCxnSpPr>
          <p:spPr>
            <a:xfrm rot="16200000" flipV="1">
              <a:off x="7680134" y="1848264"/>
              <a:ext cx="416157" cy="68262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456488" y="1447800"/>
            <a:ext cx="182562" cy="533400"/>
          </a:xfrm>
          <a:prstGeom prst="rect">
            <a:avLst/>
          </a:prstGeom>
          <a:solidFill>
            <a:srgbClr val="FFCC00"/>
          </a:solidFill>
          <a:ln w="9525">
            <a:solidFill>
              <a:srgbClr val="FFCC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35675" y="1447800"/>
            <a:ext cx="182563" cy="533400"/>
          </a:xfrm>
          <a:prstGeom prst="rect">
            <a:avLst/>
          </a:prstGeom>
          <a:solidFill>
            <a:srgbClr val="FF6600"/>
          </a:solidFill>
          <a:ln w="9525">
            <a:solidFill>
              <a:srgbClr val="FF66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32538" y="1447800"/>
            <a:ext cx="182562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32575" y="1447800"/>
            <a:ext cx="182563" cy="533400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68787" y="352373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39" name="Rectangle 38"/>
          <p:cNvSpPr/>
          <p:nvPr/>
        </p:nvSpPr>
        <p:spPr>
          <a:xfrm>
            <a:off x="2105614" y="3520588"/>
            <a:ext cx="2037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X 100K</a:t>
            </a:r>
            <a:endParaRPr lang="en-US" sz="4400" dirty="0"/>
          </a:p>
        </p:txBody>
      </p:sp>
      <p:sp>
        <p:nvSpPr>
          <p:cNvPr id="40" name="Rectangle 39"/>
          <p:cNvSpPr/>
          <p:nvPr/>
        </p:nvSpPr>
        <p:spPr>
          <a:xfrm>
            <a:off x="1500586" y="4476234"/>
            <a:ext cx="23134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3000 k</a:t>
            </a:r>
            <a:r>
              <a:rPr lang="el-GR" sz="4400" dirty="0" smtClean="0"/>
              <a:t>Ω</a:t>
            </a:r>
            <a:endParaRPr lang="en-US" sz="4400" dirty="0"/>
          </a:p>
        </p:txBody>
      </p:sp>
      <p:sp>
        <p:nvSpPr>
          <p:cNvPr id="41" name="Rectangle 40"/>
          <p:cNvSpPr/>
          <p:nvPr/>
        </p:nvSpPr>
        <p:spPr>
          <a:xfrm>
            <a:off x="1792686" y="5416034"/>
            <a:ext cx="15584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3 M</a:t>
            </a:r>
            <a:r>
              <a:rPr lang="el-GR" sz="4400" dirty="0" smtClean="0"/>
              <a:t>Ω</a:t>
            </a:r>
            <a:endParaRPr lang="en-US" sz="4400" dirty="0"/>
          </a:p>
        </p:txBody>
      </p:sp>
      <p:sp>
        <p:nvSpPr>
          <p:cNvPr id="42" name="Rectangle 41"/>
          <p:cNvSpPr/>
          <p:nvPr/>
        </p:nvSpPr>
        <p:spPr>
          <a:xfrm>
            <a:off x="1576787" y="352373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0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PLTW - Master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TW - Master - Theme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FF0000"/>
          </a:solidFill>
          <a:headEnd type="oval" w="sm" len="sm"/>
          <a:tailEnd type="oval" w="sm" len="sm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rgbClr val="FF0000"/>
          </a:solidFill>
          <a:head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PLTW - Master</Template>
  <TotalTime>2795</TotalTime>
  <Words>1254</Words>
  <Application>Microsoft Office PowerPoint</Application>
  <PresentationFormat>On-screen Show (4:3)</PresentationFormat>
  <Paragraphs>366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PLTW - Master</vt:lpstr>
      <vt:lpstr>PLTW - Master - Theme</vt:lpstr>
      <vt:lpstr>PowerPoint Presentation</vt:lpstr>
      <vt:lpstr>Component Identification</vt:lpstr>
      <vt:lpstr>Resistors</vt:lpstr>
      <vt:lpstr>Resistors: Types and Package Styles</vt:lpstr>
      <vt:lpstr>Resistors: Size Comparison</vt:lpstr>
      <vt:lpstr>Determining A Resistor’s Value</vt:lpstr>
      <vt:lpstr>How To Read A Resistor’s Value</vt:lpstr>
      <vt:lpstr>Resistor Value: Example #1</vt:lpstr>
      <vt:lpstr>Resistor Value: Example #2</vt:lpstr>
      <vt:lpstr>Resistor Value: Example #3</vt:lpstr>
      <vt:lpstr>Measured Value</vt:lpstr>
      <vt:lpstr>Capacitors</vt:lpstr>
      <vt:lpstr>Capacitors: Types and Package Styles</vt:lpstr>
      <vt:lpstr>Capacitors: Types and Package Styles</vt:lpstr>
      <vt:lpstr>How To Read A Capacitor’s Value</vt:lpstr>
      <vt:lpstr>How To Read A Capacitor’s Value</vt:lpstr>
      <vt:lpstr>Capacitor: Example #1</vt:lpstr>
      <vt:lpstr>Capacitor: Example #2</vt:lpstr>
      <vt:lpstr>Common Electronic Components  Displays</vt:lpstr>
      <vt:lpstr>Common Electronic Components  Miscellaneous Components</vt:lpstr>
    </vt:vector>
  </TitlesOfParts>
  <Manager>Jason Rausch</Manager>
  <Company>Project Lead The Way,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 Identification</dc:title>
  <dc:subject>Digital Electronics - PLTW</dc:subject>
  <dc:creator>DE Revision Team</dc:creator>
  <cp:keywords>Presentation</cp:keywords>
  <cp:lastModifiedBy>Jason Rausch</cp:lastModifiedBy>
  <cp:revision>62</cp:revision>
  <dcterms:created xsi:type="dcterms:W3CDTF">2008-03-24T14:30:01Z</dcterms:created>
  <dcterms:modified xsi:type="dcterms:W3CDTF">2014-02-18T21:33:43Z</dcterms:modified>
</cp:coreProperties>
</file>